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1" r:id="rId2"/>
    <p:sldId id="29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320" r:id="rId14"/>
    <p:sldId id="321" r:id="rId15"/>
    <p:sldId id="322" r:id="rId16"/>
    <p:sldId id="32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319" r:id="rId25"/>
    <p:sldId id="31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9026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2223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67912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24416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7116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812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hanok.seoul.go.kr/front/index.d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RS3GvCJKa7I" TargetMode="External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markxhj/" TargetMode="External"/><Relationship Id="rId7" Type="http://schemas.openxmlformats.org/officeDocument/2006/relationships/hyperlink" Target="https://www.instagram.com/p/B3J5oXiJz-s/?utm_source=ig_embed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-library.com/writing-book-cliparts.html" TargetMode="External"/><Relationship Id="rId3" Type="http://schemas.openxmlformats.org/officeDocument/2006/relationships/hyperlink" Target="https://www.youtube.com/watch?v=RS3GvCJKa7I" TargetMode="External"/><Relationship Id="rId7" Type="http://schemas.openxmlformats.org/officeDocument/2006/relationships/hyperlink" Target="https://www.britannica.com/technology/half-timber-work" TargetMode="External"/><Relationship Id="rId2" Type="http://schemas.openxmlformats.org/officeDocument/2006/relationships/hyperlink" Target="http://hanok.seoul.go.kr/front/index.do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confinder.com/icons/1961666/avatar_dream_estate_home_house_real_think_icon" TargetMode="External"/><Relationship Id="rId5" Type="http://schemas.openxmlformats.org/officeDocument/2006/relationships/hyperlink" Target="https://www.instagram.com/p/B3J5oXiJz-s/?utm_source=ig_embed" TargetMode="External"/><Relationship Id="rId4" Type="http://schemas.openxmlformats.org/officeDocument/2006/relationships/hyperlink" Target="https://www.instagram.com/markxhj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129574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6-1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0C9BAB-CC89-48FA-A446-7FA6E58FC0C0}"/>
              </a:ext>
            </a:extLst>
          </p:cNvPr>
          <p:cNvGrpSpPr/>
          <p:nvPr/>
        </p:nvGrpSpPr>
        <p:grpSpPr>
          <a:xfrm>
            <a:off x="7918066" y="3583171"/>
            <a:ext cx="3269157" cy="3012498"/>
            <a:chOff x="9022080" y="1279773"/>
            <a:chExt cx="3627120" cy="332615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C37FB0D-81A2-4CA7-92B7-441EF07C0C2D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332679-E766-4A36-8C45-193B8EEC73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8902A880-F1EC-487A-885B-E06B036EB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9863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다는 것이다 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13D222-6016-4D4A-892B-95541565C4FE}"/>
              </a:ext>
            </a:extLst>
          </p:cNvPr>
          <p:cNvSpPr txBox="1"/>
          <p:nvPr/>
        </p:nvSpPr>
        <p:spPr>
          <a:xfrm>
            <a:off x="4602480" y="1208621"/>
            <a:ext cx="7599680" cy="3005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dirty="0">
                <a:latin typeface="+mn-ea"/>
              </a:rPr>
              <a:t>19</a:t>
            </a:r>
            <a:r>
              <a:rPr lang="ko-KR" altLang="en-US" sz="3200" dirty="0">
                <a:latin typeface="+mn-ea"/>
              </a:rPr>
              <a:t>세기의 스위스나 독일 사진들을 보면 목조집을 많이 볼 수 있어요</a:t>
            </a:r>
            <a:r>
              <a:rPr lang="en-US" altLang="ko-KR" sz="3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오래 전부터 이런 지역에서는 목조집을 많이 지었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다는 것입니다</a:t>
            </a:r>
            <a:r>
              <a:rPr lang="en-US" altLang="ko-KR" sz="3200" dirty="0">
                <a:latin typeface="+mn-ea"/>
              </a:rPr>
              <a:t>. (-</a:t>
            </a:r>
            <a:r>
              <a:rPr lang="ko-KR" altLang="en-US" sz="3200" dirty="0">
                <a:latin typeface="+mn-ea"/>
              </a:rPr>
              <a:t>다는 것이다</a:t>
            </a:r>
            <a:r>
              <a:rPr lang="en-US" altLang="ko-KR" sz="3200" dirty="0">
                <a:latin typeface="+mn-ea"/>
              </a:rPr>
              <a:t>)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4765897"/>
            <a:ext cx="12192000" cy="1375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dirty="0">
                <a:latin typeface="+mn-ea"/>
              </a:rPr>
              <a:t>그래서 유럽 사람들은 나무집을 좋아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한다는 것입니다</a:t>
            </a:r>
            <a:r>
              <a:rPr lang="en-US" altLang="ko-KR" sz="3600" dirty="0">
                <a:latin typeface="+mn-ea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en-US" sz="3600" dirty="0">
                <a:latin typeface="+mn-ea"/>
              </a:rPr>
              <a:t>(</a:t>
            </a:r>
            <a:r>
              <a:rPr lang="ko-KR" altLang="en-US" sz="3600" dirty="0">
                <a:latin typeface="+mn-ea"/>
              </a:rPr>
              <a:t>좋아하 </a:t>
            </a:r>
            <a:r>
              <a:rPr lang="en-US" altLang="ko-KR" sz="3600" dirty="0">
                <a:latin typeface="+mn-ea"/>
              </a:rPr>
              <a:t>+ </a:t>
            </a:r>
            <a:r>
              <a:rPr lang="ko-KR" altLang="en-US" sz="3600" dirty="0">
                <a:latin typeface="+mn-ea"/>
              </a:rPr>
              <a:t>ㄴ다는 것이다</a:t>
            </a:r>
            <a:r>
              <a:rPr lang="en-US" altLang="ko-KR" sz="3600" dirty="0">
                <a:latin typeface="+mn-ea"/>
              </a:rPr>
              <a:t>)  </a:t>
            </a:r>
            <a:endParaRPr lang="en-US" sz="36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DA2E4D-ABA4-4480-B3A9-8E8EC7387269}"/>
              </a:ext>
            </a:extLst>
          </p:cNvPr>
          <p:cNvGrpSpPr/>
          <p:nvPr/>
        </p:nvGrpSpPr>
        <p:grpSpPr>
          <a:xfrm>
            <a:off x="603157" y="1281759"/>
            <a:ext cx="3952690" cy="3125293"/>
            <a:chOff x="603157" y="1313658"/>
            <a:chExt cx="3952690" cy="3125293"/>
          </a:xfrm>
        </p:grpSpPr>
        <p:pic>
          <p:nvPicPr>
            <p:cNvPr id="1026" name="Picture 2" descr="Half-timber work | architecture | Britannica">
              <a:extLst>
                <a:ext uri="{FF2B5EF4-FFF2-40B4-BE49-F238E27FC236}">
                  <a16:creationId xmlns:a16="http://schemas.microsoft.com/office/drawing/2014/main" id="{91FB1E7A-2C67-4B7A-98E7-5AD9FB32B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157" y="1313658"/>
              <a:ext cx="3906057" cy="2900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F8387C-F06D-4D4B-ACF5-3D39E7C7412F}"/>
                </a:ext>
              </a:extLst>
            </p:cNvPr>
            <p:cNvSpPr txBox="1"/>
            <p:nvPr/>
          </p:nvSpPr>
          <p:spPr>
            <a:xfrm>
              <a:off x="1328685" y="4192730"/>
              <a:ext cx="32271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©Britannica.com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207764" cy="1039356"/>
          </a:xfrm>
          <a:prstGeom prst="wave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It is attached to a verb or adjective to express thoughts or fact objectively.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-15764" y="1983338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한옥의 특징은 마루와 온돌이 </a:t>
            </a:r>
            <a:r>
              <a:rPr lang="ko-KR" altLang="en-US" sz="3200" b="1" dirty="0">
                <a:solidFill>
                  <a:srgbClr val="FF0000"/>
                </a:solidFill>
              </a:rPr>
              <a:t>있다는 것이다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7882" y="2822784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전문가들의 의견은 앞으로 주거 공유가 늘어날 가능성이 </a:t>
            </a:r>
            <a:r>
              <a:rPr lang="ko-KR" altLang="en-US" sz="3200" b="1" dirty="0">
                <a:solidFill>
                  <a:srgbClr val="FF0000"/>
                </a:solidFill>
              </a:rPr>
              <a:t>높다는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ko-KR" altLang="en-US" sz="3200" b="1" dirty="0">
                <a:solidFill>
                  <a:srgbClr val="FF0000"/>
                </a:solidFill>
              </a:rPr>
              <a:t>   것이다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-15764" y="415467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놀라운 점은 </a:t>
            </a:r>
            <a:r>
              <a:rPr lang="en-US" altLang="ko-KR" sz="3200" dirty="0"/>
              <a:t>1443</a:t>
            </a:r>
            <a:r>
              <a:rPr lang="ko-KR" altLang="en-US" sz="3200" dirty="0"/>
              <a:t>년에 창제된 한글이 매우 과학적인 </a:t>
            </a:r>
            <a:r>
              <a:rPr lang="ko-KR" altLang="en-US" sz="3200" b="1" dirty="0">
                <a:solidFill>
                  <a:srgbClr val="FF0000"/>
                </a:solidFill>
              </a:rPr>
              <a:t>언어라는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ko-KR" altLang="en-US" sz="3200" b="1" dirty="0">
                <a:solidFill>
                  <a:srgbClr val="FF0000"/>
                </a:solidFill>
              </a:rPr>
              <a:t>   것이다</a:t>
            </a:r>
            <a:r>
              <a:rPr lang="en-US" altLang="ko-KR" sz="3200" dirty="0"/>
              <a:t>. (*combined with a noun </a:t>
            </a:r>
            <a:r>
              <a:rPr lang="ko-KR" altLang="en-US" sz="3200" dirty="0"/>
              <a:t>언어 </a:t>
            </a:r>
            <a:r>
              <a:rPr lang="en-US" altLang="ko-KR" sz="3200" dirty="0"/>
              <a:t>+ -</a:t>
            </a:r>
            <a:r>
              <a:rPr lang="ko-KR" altLang="en-US" sz="3200" dirty="0"/>
              <a:t>라는 것이다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111761"/>
            <a:ext cx="2038656" cy="1342063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4886960" y="5242560"/>
            <a:ext cx="7142480" cy="985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675CA6B-CB50-45F1-9A89-D9A3D95CDACB}"/>
              </a:ext>
            </a:extLst>
          </p:cNvPr>
          <p:cNvSpPr/>
          <p:nvPr/>
        </p:nvSpPr>
        <p:spPr>
          <a:xfrm>
            <a:off x="603158" y="164191"/>
            <a:ext cx="70981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다는 것이다 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10B58C-FAB5-4F86-BEB2-CBF39763ADDC}"/>
              </a:ext>
            </a:extLst>
          </p:cNvPr>
          <p:cNvSpPr/>
          <p:nvPr/>
        </p:nvSpPr>
        <p:spPr>
          <a:xfrm>
            <a:off x="603158" y="296271"/>
            <a:ext cx="102172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다는 것이다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30610E-843D-4380-AD70-F5606AC36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353189"/>
              </p:ext>
            </p:extLst>
          </p:nvPr>
        </p:nvGraphicFramePr>
        <p:xfrm>
          <a:off x="603158" y="1246292"/>
          <a:ext cx="11009720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0842">
                  <a:extLst>
                    <a:ext uri="{9D8B030D-6E8A-4147-A177-3AD203B41FA5}">
                      <a16:colId xmlns:a16="http://schemas.microsoft.com/office/drawing/2014/main" val="3254138878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69321559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0528304"/>
                    </a:ext>
                  </a:extLst>
                </a:gridCol>
                <a:gridCol w="3327399">
                  <a:extLst>
                    <a:ext uri="{9D8B030D-6E8A-4147-A177-3AD203B41FA5}">
                      <a16:colId xmlns:a16="http://schemas.microsoft.com/office/drawing/2014/main" val="714414885"/>
                    </a:ext>
                  </a:extLst>
                </a:gridCol>
                <a:gridCol w="3327399">
                  <a:extLst>
                    <a:ext uri="{9D8B030D-6E8A-4147-A177-3AD203B41FA5}">
                      <a16:colId xmlns:a16="http://schemas.microsoft.com/office/drawing/2014/main" val="1845079118"/>
                    </a:ext>
                  </a:extLst>
                </a:gridCol>
              </a:tblGrid>
              <a:tr h="225214">
                <a:tc row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는다는 것이다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읽는다는 것이다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4423975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ㄴ다는 것이다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쓴다는 것이다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520184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ㄹ 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ㄴ다는 것이다</a:t>
                      </a:r>
                      <a:endParaRPr lang="en-US" altLang="ko-KR" sz="3200" dirty="0"/>
                    </a:p>
                    <a:p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산다는 것이다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654205"/>
                  </a:ext>
                </a:extLst>
              </a:tr>
              <a:tr h="22521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</a:p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다는 것이다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작다는 것이다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크다는 것이다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89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660452"/>
              </p:ext>
            </p:extLst>
          </p:nvPr>
        </p:nvGraphicFramePr>
        <p:xfrm>
          <a:off x="-1" y="679025"/>
          <a:ext cx="12192000" cy="54136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00128377"/>
                    </a:ext>
                  </a:extLst>
                </a:gridCol>
              </a:tblGrid>
              <a:tr h="2706818"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주거 공유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가구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고시원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상업시설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706818"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교외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급속히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등장하다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</a:tbl>
          </a:graphicData>
        </a:graphic>
      </p:graphicFrame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-1" y="1945758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가족이 아닌 사람과 집을 나누어 함께 삶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5B9D03B-918C-425A-B600-7CD55450ED09}"/>
              </a:ext>
            </a:extLst>
          </p:cNvPr>
          <p:cNvSpPr/>
          <p:nvPr/>
        </p:nvSpPr>
        <p:spPr>
          <a:xfrm>
            <a:off x="3065719" y="1939950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주거와 생계를 같이하는 사람의 집단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C5ECD0-568D-492B-8473-56321CFCDF97}"/>
              </a:ext>
            </a:extLst>
          </p:cNvPr>
          <p:cNvSpPr/>
          <p:nvPr/>
        </p:nvSpPr>
        <p:spPr>
          <a:xfrm>
            <a:off x="6095999" y="1939950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" dirty="0"/>
              <a:t>국가 시험을 준비하는 사람들이 모여 사는 곳</a:t>
            </a:r>
            <a:endParaRPr lang="en-US" sz="25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B5CEB7C-5068-475F-9A2A-569F7EE93770}"/>
              </a:ext>
            </a:extLst>
          </p:cNvPr>
          <p:cNvSpPr/>
          <p:nvPr/>
        </p:nvSpPr>
        <p:spPr>
          <a:xfrm>
            <a:off x="9115647" y="1939644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상품을 통해 이익을 얻는 행위가 이뤄지는 시설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5702EF3-54E2-43D1-871C-ADB8BD4E4B11}"/>
              </a:ext>
            </a:extLst>
          </p:cNvPr>
          <p:cNvSpPr/>
          <p:nvPr/>
        </p:nvSpPr>
        <p:spPr>
          <a:xfrm>
            <a:off x="-1" y="4646768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도시의 주변 지역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EE80F8D-A399-4CDD-BAA2-948735CDEDE3}"/>
              </a:ext>
            </a:extLst>
          </p:cNvPr>
          <p:cNvSpPr/>
          <p:nvPr/>
        </p:nvSpPr>
        <p:spPr>
          <a:xfrm>
            <a:off x="3065719" y="4646768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급하고 빠르게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4B00A61-350C-49DE-B161-454E403F56FC}"/>
              </a:ext>
            </a:extLst>
          </p:cNvPr>
          <p:cNvSpPr/>
          <p:nvPr/>
        </p:nvSpPr>
        <p:spPr>
          <a:xfrm>
            <a:off x="6085367" y="4662316"/>
            <a:ext cx="3030280" cy="144589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새로 나타나다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826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A0E3A2-D4C1-4226-BD89-8C13A7DB543D}"/>
              </a:ext>
            </a:extLst>
          </p:cNvPr>
          <p:cNvSpPr/>
          <p:nvPr/>
        </p:nvSpPr>
        <p:spPr>
          <a:xfrm>
            <a:off x="603158" y="174351"/>
            <a:ext cx="38266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16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듣기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603158" y="998595"/>
            <a:ext cx="2221322" cy="25704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듣기 전 활동</a:t>
            </a:r>
            <a:r>
              <a:rPr lang="en-US" altLang="ko-KR" sz="3200" dirty="0"/>
              <a:t>:</a:t>
            </a:r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한인 신문 광고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3129280" y="1256618"/>
            <a:ext cx="90627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이 집은 방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거실을 혼자 사용할 수 있어요</a:t>
            </a:r>
            <a:r>
              <a:rPr lang="en-US" altLang="ko-KR" sz="3000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F33952-55CF-413F-A20A-545C1A8F471A}"/>
              </a:ext>
            </a:extLst>
          </p:cNvPr>
          <p:cNvSpPr txBox="1"/>
          <p:nvPr/>
        </p:nvSpPr>
        <p:spPr>
          <a:xfrm>
            <a:off x="3129280" y="2160858"/>
            <a:ext cx="906272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여러분은 집을 다른 사람과 같이 공유하는 것에 대해 어떻게 생각해요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603158" y="3997759"/>
            <a:ext cx="10268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36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주거 공유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뉴스 듣기</a:t>
            </a:r>
            <a:endParaRPr lang="en-US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5B1C2-10C2-4A8F-8661-39BB337576E7}"/>
              </a:ext>
            </a:extLst>
          </p:cNvPr>
          <p:cNvSpPr txBox="1"/>
          <p:nvPr/>
        </p:nvSpPr>
        <p:spPr>
          <a:xfrm>
            <a:off x="603158" y="5073062"/>
            <a:ext cx="10268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36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한옥 마을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숙박 경험에 대한 대화 듣기</a:t>
            </a:r>
            <a:endParaRPr lang="en-US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3FA478-9C03-4664-BFD8-2F834EF10216}"/>
              </a:ext>
            </a:extLst>
          </p:cNvPr>
          <p:cNvSpPr/>
          <p:nvPr/>
        </p:nvSpPr>
        <p:spPr>
          <a:xfrm>
            <a:off x="10891520" y="392973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02</a:t>
            </a:r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00966D-D53A-4E37-9B43-9CAD179819A3}"/>
              </a:ext>
            </a:extLst>
          </p:cNvPr>
          <p:cNvSpPr/>
          <p:nvPr/>
        </p:nvSpPr>
        <p:spPr>
          <a:xfrm>
            <a:off x="10891520" y="503961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03</a:t>
            </a:r>
            <a:endParaRPr lang="en-US" sz="1600" dirty="0"/>
          </a:p>
        </p:txBody>
      </p:sp>
      <p:pic>
        <p:nvPicPr>
          <p:cNvPr id="2" name="002">
            <a:hlinkClick r:id="" action="ppaction://media"/>
            <a:extLst>
              <a:ext uri="{FF2B5EF4-FFF2-40B4-BE49-F238E27FC236}">
                <a16:creationId xmlns:a16="http://schemas.microsoft.com/office/drawing/2014/main" id="{1DCC1304-BDD6-4A5C-B4E9-2C71868F9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98434" y="3909757"/>
            <a:ext cx="962605" cy="962605"/>
          </a:xfrm>
          <a:prstGeom prst="rect">
            <a:avLst/>
          </a:prstGeom>
        </p:spPr>
      </p:pic>
      <p:pic>
        <p:nvPicPr>
          <p:cNvPr id="15" name="003">
            <a:hlinkClick r:id="" action="ppaction://media"/>
            <a:extLst>
              <a:ext uri="{FF2B5EF4-FFF2-40B4-BE49-F238E27FC236}">
                <a16:creationId xmlns:a16="http://schemas.microsoft.com/office/drawing/2014/main" id="{667E9043-C374-4C08-A83C-8C4A5E8814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98434" y="5041329"/>
            <a:ext cx="940914" cy="94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0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445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00ECDC-9DEE-4CEE-B0A6-61CEBE135FBC}"/>
              </a:ext>
            </a:extLst>
          </p:cNvPr>
          <p:cNvSpPr/>
          <p:nvPr/>
        </p:nvSpPr>
        <p:spPr>
          <a:xfrm>
            <a:off x="603158" y="133711"/>
            <a:ext cx="4090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말하기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603158" y="914400"/>
            <a:ext cx="4851344" cy="11995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두 가지 이상의 집의 유형을 비교해서 말하기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603158" y="2233270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주상 복합 아파트와 전원 주택은 어떤 특징이 있어요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b="1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09567-90F0-468B-8939-7731F1EF4597}"/>
              </a:ext>
            </a:extLst>
          </p:cNvPr>
          <p:cNvSpPr txBox="1"/>
          <p:nvPr/>
        </p:nvSpPr>
        <p:spPr>
          <a:xfrm>
            <a:off x="1869440" y="3814517"/>
            <a:ext cx="1032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2-3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명이 한 팀이 되어 어떤 집들을 비교할지 선택하세요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0AA1B-C7B4-4851-93A1-00A79B8AC6BF}"/>
              </a:ext>
            </a:extLst>
          </p:cNvPr>
          <p:cNvSpPr txBox="1"/>
          <p:nvPr/>
        </p:nvSpPr>
        <p:spPr>
          <a:xfrm>
            <a:off x="603158" y="5433321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발표를 위해 정리한 후에 발표하세요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62F53-E7D5-434E-88B8-F45820023E96}"/>
              </a:ext>
            </a:extLst>
          </p:cNvPr>
          <p:cNvSpPr txBox="1"/>
          <p:nvPr/>
        </p:nvSpPr>
        <p:spPr>
          <a:xfrm>
            <a:off x="603158" y="4710279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친구들과 집의 특징과 차이점에 대해 묻고 답하면서 메모하세요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2E44FE-43AD-4987-A67B-3BD8A7D0E979}"/>
              </a:ext>
            </a:extLst>
          </p:cNvPr>
          <p:cNvSpPr/>
          <p:nvPr/>
        </p:nvSpPr>
        <p:spPr>
          <a:xfrm>
            <a:off x="7481650" y="5419687"/>
            <a:ext cx="4364910" cy="99807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발표 후 수정이 필요한 어휘나 표현 확인하기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26897A-CBE5-488B-BF9A-8FEB875C3AAA}"/>
              </a:ext>
            </a:extLst>
          </p:cNvPr>
          <p:cNvSpPr/>
          <p:nvPr/>
        </p:nvSpPr>
        <p:spPr>
          <a:xfrm>
            <a:off x="603158" y="3635395"/>
            <a:ext cx="1168400" cy="100376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팀 활동</a:t>
            </a:r>
            <a:endParaRPr lang="en-US" sz="3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3F6212-860F-49E8-8167-19A516304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867" y="237876"/>
            <a:ext cx="2596556" cy="18975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4105D86-0E9E-42D8-9E04-54B3BC620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135" y="253720"/>
            <a:ext cx="2572425" cy="18773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877403-C6B4-4A2F-91D0-7792A826F56A}"/>
              </a:ext>
            </a:extLst>
          </p:cNvPr>
          <p:cNvSpPr txBox="1"/>
          <p:nvPr/>
        </p:nvSpPr>
        <p:spPr>
          <a:xfrm>
            <a:off x="603158" y="2938503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&lt;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보기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&gt;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를 읽고 그와 같은 형식으로 다른 주택들도 비교해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845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/>
        </p:nvGraphicFramePr>
        <p:xfrm>
          <a:off x="-1" y="679025"/>
          <a:ext cx="12192000" cy="54136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00128377"/>
                    </a:ext>
                  </a:extLst>
                </a:gridCol>
              </a:tblGrid>
              <a:tr h="180454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가옥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부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권위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볏짚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80454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열기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이점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소나무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가사 업무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  <a:tr h="180454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안방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건넌방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825558"/>
                  </a:ext>
                </a:extLst>
              </a:tr>
            </a:tbl>
          </a:graphicData>
        </a:graphic>
      </p:graphicFrame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0" y="1395997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사람이 사는 집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5AB5F3E-D6B7-41FA-8F75-16CE2EABBAB9}"/>
              </a:ext>
            </a:extLst>
          </p:cNvPr>
          <p:cNvSpPr/>
          <p:nvPr/>
        </p:nvSpPr>
        <p:spPr>
          <a:xfrm>
            <a:off x="3065720" y="1395997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넉넉한 생활 또는 재산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A28D39-47E3-4854-8401-00E8996E807D}"/>
              </a:ext>
            </a:extLst>
          </p:cNvPr>
          <p:cNvSpPr/>
          <p:nvPr/>
        </p:nvSpPr>
        <p:spPr>
          <a:xfrm>
            <a:off x="6088910" y="1395996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남을 지휘하여 따르게 하는 힘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9ECA60E-5425-4DB8-BDB6-5A4329A264F6}"/>
              </a:ext>
            </a:extLst>
          </p:cNvPr>
          <p:cNvSpPr/>
          <p:nvPr/>
        </p:nvSpPr>
        <p:spPr>
          <a:xfrm>
            <a:off x="9140454" y="1395996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벼의 낟알을 떨어낸 줄기</a:t>
            </a:r>
            <a:endParaRPr lang="en-US" sz="28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B6567DE-02B8-413A-BEA3-6F0B6192398E}"/>
              </a:ext>
            </a:extLst>
          </p:cNvPr>
          <p:cNvSpPr/>
          <p:nvPr/>
        </p:nvSpPr>
        <p:spPr>
          <a:xfrm>
            <a:off x="-2" y="3194358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뜨거운 기운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B8AAC67-3D09-400E-A958-DD3EAB120B0C}"/>
              </a:ext>
            </a:extLst>
          </p:cNvPr>
          <p:cNvSpPr/>
          <p:nvPr/>
        </p:nvSpPr>
        <p:spPr>
          <a:xfrm>
            <a:off x="3065720" y="3203632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이로운 점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F4E9B00-5797-46BB-A69A-F84BDA117547}"/>
              </a:ext>
            </a:extLst>
          </p:cNvPr>
          <p:cNvSpPr/>
          <p:nvPr/>
        </p:nvSpPr>
        <p:spPr>
          <a:xfrm>
            <a:off x="6088910" y="3203631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늘 푸른 나무의 한 종류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19A2DB6-90E4-4868-AD68-1AD59DCB7871}"/>
              </a:ext>
            </a:extLst>
          </p:cNvPr>
          <p:cNvSpPr/>
          <p:nvPr/>
        </p:nvSpPr>
        <p:spPr>
          <a:xfrm>
            <a:off x="9140454" y="3184139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집안에서 하는 일</a:t>
            </a:r>
            <a:endParaRPr lang="en-US" sz="28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8628D6C-F600-4B6F-A5E1-D9DA1F2429BD}"/>
              </a:ext>
            </a:extLst>
          </p:cNvPr>
          <p:cNvSpPr/>
          <p:nvPr/>
        </p:nvSpPr>
        <p:spPr>
          <a:xfrm>
            <a:off x="-2" y="4986883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보통 집주인이 지내는 큰 방</a:t>
            </a:r>
            <a:endParaRPr lang="en-US" sz="28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803F989-8A8A-4B9B-859A-4D97C9EA43DB}"/>
              </a:ext>
            </a:extLst>
          </p:cNvPr>
          <p:cNvSpPr/>
          <p:nvPr/>
        </p:nvSpPr>
        <p:spPr>
          <a:xfrm>
            <a:off x="3030278" y="5013457"/>
            <a:ext cx="303028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안방 맞은편에 있는 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559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5FCF84-7E78-4544-B467-4A49BC74B23D}"/>
              </a:ext>
            </a:extLst>
          </p:cNvPr>
          <p:cNvSpPr/>
          <p:nvPr/>
        </p:nvSpPr>
        <p:spPr>
          <a:xfrm>
            <a:off x="603158" y="154031"/>
            <a:ext cx="52896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000" dirty="0">
                <a:latin typeface="+mn-ea"/>
              </a:rPr>
              <a:t>18</a:t>
            </a:r>
            <a:r>
              <a:rPr lang="ko-KR" altLang="en-US" sz="3000" dirty="0">
                <a:latin typeface="+mn-ea"/>
              </a:rPr>
              <a:t>쪽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읽기 활동 </a:t>
            </a:r>
            <a:endParaRPr lang="en-US" sz="30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FB1605-E0EF-4A97-9C84-016B703B7C93}"/>
              </a:ext>
            </a:extLst>
          </p:cNvPr>
          <p:cNvSpPr/>
          <p:nvPr/>
        </p:nvSpPr>
        <p:spPr>
          <a:xfrm>
            <a:off x="603158" y="979285"/>
            <a:ext cx="3135722" cy="3067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세 가지 집의 구조를 보고 다른 점 생각하기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3860800" y="918324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기와집들이 어떤 모양이에요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한글 자모의 어떤 글자들과 닮았어요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3860800" y="2214036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ㄱ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ㅡ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ㅁ 중 ㅁ 구조의 기와집은 어떤 장점이 있을까요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6E95F-8C8A-4B62-9651-29B91242D3B0}"/>
              </a:ext>
            </a:extLst>
          </p:cNvPr>
          <p:cNvSpPr txBox="1"/>
          <p:nvPr/>
        </p:nvSpPr>
        <p:spPr>
          <a:xfrm>
            <a:off x="3860800" y="3498748"/>
            <a:ext cx="8331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본 기와집은 어떤 구조였어요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BEEC1B-10F7-46C8-8F2E-A57535BD0B84}"/>
              </a:ext>
            </a:extLst>
          </p:cNvPr>
          <p:cNvSpPr txBox="1"/>
          <p:nvPr/>
        </p:nvSpPr>
        <p:spPr>
          <a:xfrm>
            <a:off x="2478958" y="4673145"/>
            <a:ext cx="9713042" cy="1145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2.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읽기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: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글을 읽을 때 기와집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초가집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너와집은 각각 어떤 특징이 있는지 정리해 보세요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 </a:t>
            </a:r>
            <a:r>
              <a:rPr lang="en-US" altLang="ko-KR" sz="2800" b="1" dirty="0">
                <a:solidFill>
                  <a:srgbClr val="8C04BC"/>
                </a:solidFill>
                <a:latin typeface="+mn-ea"/>
              </a:rPr>
              <a:t>(*</a:t>
            </a:r>
            <a:r>
              <a:rPr lang="ko-KR" altLang="en-US" sz="2800" b="1" dirty="0">
                <a:solidFill>
                  <a:srgbClr val="8C04BC"/>
                </a:solidFill>
                <a:latin typeface="+mn-ea"/>
              </a:rPr>
              <a:t>새 단어 먼저 확인</a:t>
            </a:r>
            <a:r>
              <a:rPr lang="en-US" altLang="ko-KR" sz="2800" b="1" dirty="0">
                <a:solidFill>
                  <a:srgbClr val="8C04BC"/>
                </a:solidFill>
                <a:latin typeface="+mn-ea"/>
              </a:rPr>
              <a:t>)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6F4F7A-DF4F-448B-812C-DAB43C8C15C3}"/>
              </a:ext>
            </a:extLst>
          </p:cNvPr>
          <p:cNvGrpSpPr/>
          <p:nvPr/>
        </p:nvGrpSpPr>
        <p:grpSpPr>
          <a:xfrm>
            <a:off x="603158" y="4333863"/>
            <a:ext cx="1728521" cy="1836632"/>
            <a:chOff x="603158" y="4725097"/>
            <a:chExt cx="1728521" cy="1836632"/>
          </a:xfrm>
        </p:grpSpPr>
        <p:pic>
          <p:nvPicPr>
            <p:cNvPr id="11" name="Picture 2" descr="School Clipart School Reading Book">
              <a:extLst>
                <a:ext uri="{FF2B5EF4-FFF2-40B4-BE49-F238E27FC236}">
                  <a16:creationId xmlns:a16="http://schemas.microsoft.com/office/drawing/2014/main" id="{072AB13A-CBF1-47DD-BA13-79B44B5F7D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89DA09-38AA-49C1-A6C0-C3C42473D16C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C3F4F4-331C-455F-87FD-9BB73C3007DC}"/>
              </a:ext>
            </a:extLst>
          </p:cNvPr>
          <p:cNvSpPr/>
          <p:nvPr/>
        </p:nvSpPr>
        <p:spPr>
          <a:xfrm>
            <a:off x="491398" y="0"/>
            <a:ext cx="52896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18</a:t>
            </a:r>
            <a:r>
              <a:rPr lang="ko-KR" altLang="en-US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쪽</a:t>
            </a:r>
            <a:r>
              <a:rPr lang="en-US" altLang="ko-KR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: </a:t>
            </a:r>
            <a:r>
              <a:rPr lang="ko-KR" altLang="en-US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읽기 </a:t>
            </a:r>
            <a:r>
              <a:rPr lang="en-US" altLang="ko-KR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2</a:t>
            </a:r>
            <a:r>
              <a:rPr lang="ko-KR" altLang="en-US" sz="32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번 정리해 보기  </a:t>
            </a:r>
            <a:endParaRPr lang="en-US" sz="3200" dirty="0">
              <a:latin typeface="Haan YGodic 230" panose="02020603020101020101" pitchFamily="18" charset="-127"/>
              <a:ea typeface="Haan YGodic 230" panose="02020603020101020101" pitchFamily="18" charset="-127"/>
            </a:endParaRPr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1BBA5D23-E1CC-45CF-8A64-D6BB99759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501297"/>
              </p:ext>
            </p:extLst>
          </p:nvPr>
        </p:nvGraphicFramePr>
        <p:xfrm>
          <a:off x="214629" y="621540"/>
          <a:ext cx="11704319" cy="55185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4979">
                  <a:extLst>
                    <a:ext uri="{9D8B030D-6E8A-4147-A177-3AD203B41FA5}">
                      <a16:colId xmlns:a16="http://schemas.microsoft.com/office/drawing/2014/main" val="949535480"/>
                    </a:ext>
                  </a:extLst>
                </a:gridCol>
                <a:gridCol w="3559780">
                  <a:extLst>
                    <a:ext uri="{9D8B030D-6E8A-4147-A177-3AD203B41FA5}">
                      <a16:colId xmlns:a16="http://schemas.microsoft.com/office/drawing/2014/main" val="609758015"/>
                    </a:ext>
                  </a:extLst>
                </a:gridCol>
                <a:gridCol w="3559780">
                  <a:extLst>
                    <a:ext uri="{9D8B030D-6E8A-4147-A177-3AD203B41FA5}">
                      <a16:colId xmlns:a16="http://schemas.microsoft.com/office/drawing/2014/main" val="3159101340"/>
                    </a:ext>
                  </a:extLst>
                </a:gridCol>
                <a:gridCol w="3559780">
                  <a:extLst>
                    <a:ext uri="{9D8B030D-6E8A-4147-A177-3AD203B41FA5}">
                      <a16:colId xmlns:a16="http://schemas.microsoft.com/office/drawing/2014/main" val="1545335165"/>
                    </a:ext>
                  </a:extLst>
                </a:gridCol>
              </a:tblGrid>
              <a:tr h="608980">
                <a:tc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기와집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초가집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너와집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5672198"/>
                  </a:ext>
                </a:extLst>
              </a:tr>
              <a:tr h="222099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재료와 특징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600" dirty="0"/>
                        <a:t>눈과 비에 강한 기와로 만든다</a:t>
                      </a:r>
                      <a:r>
                        <a:rPr lang="en-US" altLang="ko-KR" sz="2600" dirty="0"/>
                        <a:t>.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600" dirty="0"/>
                        <a:t>부와 권위를 상징하는 집이다</a:t>
                      </a:r>
                      <a:r>
                        <a:rPr lang="en-US" altLang="ko-KR" sz="2600" dirty="0"/>
                        <a:t>.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  <a:p>
                      <a:pPr algn="ctr"/>
                      <a:endParaRPr lang="en-US" sz="2600" dirty="0"/>
                    </a:p>
                    <a:p>
                      <a:pPr algn="ctr"/>
                      <a:endParaRPr lang="en-US" sz="2600" dirty="0"/>
                    </a:p>
                    <a:p>
                      <a:pPr algn="ctr"/>
                      <a:endParaRPr lang="en-US" sz="2600" dirty="0"/>
                    </a:p>
                    <a:p>
                      <a:pPr algn="ctr"/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909569"/>
                  </a:ext>
                </a:extLst>
              </a:tr>
              <a:tr h="575044">
                <a:tc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북부 지방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528262"/>
                  </a:ext>
                </a:extLst>
              </a:tr>
              <a:tr h="211351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구조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마루가 없다</a:t>
                      </a:r>
                      <a:r>
                        <a:rPr lang="en-US" altLang="ko-KR" sz="2600" dirty="0"/>
                        <a:t>. </a:t>
                      </a:r>
                      <a:r>
                        <a:rPr lang="ko-KR" altLang="en-US" sz="2600" dirty="0"/>
                        <a:t>방들이 서로 붙어 있는 ㅁ자형이다</a:t>
                      </a:r>
                      <a:r>
                        <a:rPr lang="en-US" altLang="ko-KR" sz="2600" dirty="0"/>
                        <a:t>.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endParaRPr lang="en-US" sz="2800" dirty="0"/>
                    </a:p>
                    <a:p>
                      <a:pPr algn="ctr"/>
                      <a:endParaRPr lang="en-US" sz="2800" dirty="0"/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96296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3618130-E81B-499F-B7BE-689ABAECD1D9}"/>
              </a:ext>
            </a:extLst>
          </p:cNvPr>
          <p:cNvSpPr/>
          <p:nvPr/>
        </p:nvSpPr>
        <p:spPr>
          <a:xfrm>
            <a:off x="4826001" y="1239605"/>
            <a:ext cx="3566160" cy="22534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볏짚으로 지붕을 만든다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500" dirty="0">
                <a:solidFill>
                  <a:srgbClr val="FF0000"/>
                </a:solidFill>
              </a:rPr>
              <a:t>서민들이 주로 살았다</a:t>
            </a:r>
            <a:r>
              <a:rPr lang="en-US" altLang="ko-KR" sz="25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여름에 시원하고 겨울에 춥지 않다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8B0AB1-84CC-4F64-9253-4A3F6BC4AF94}"/>
              </a:ext>
            </a:extLst>
          </p:cNvPr>
          <p:cNvSpPr/>
          <p:nvPr/>
        </p:nvSpPr>
        <p:spPr>
          <a:xfrm>
            <a:off x="4836164" y="4045218"/>
            <a:ext cx="3545838" cy="21483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ㄱ자형이다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마루가 좁고 창문이 적다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4EAB00-00CB-47AE-8441-C1AEB1DEEFE3}"/>
              </a:ext>
            </a:extLst>
          </p:cNvPr>
          <p:cNvSpPr/>
          <p:nvPr/>
        </p:nvSpPr>
        <p:spPr>
          <a:xfrm>
            <a:off x="4826001" y="3515308"/>
            <a:ext cx="3556001" cy="5192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rgbClr val="FF0000"/>
                </a:solidFill>
              </a:rPr>
              <a:t>중부 지방</a:t>
            </a:r>
            <a:endParaRPr lang="en-US" altLang="ko-KR" sz="2600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F5A146-BD5E-4AD8-B7AB-16C96A06565D}"/>
              </a:ext>
            </a:extLst>
          </p:cNvPr>
          <p:cNvSpPr/>
          <p:nvPr/>
        </p:nvSpPr>
        <p:spPr>
          <a:xfrm>
            <a:off x="8366758" y="1228814"/>
            <a:ext cx="3566160" cy="22534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강원도에 많다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나무판으로 지붕을 만든다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B30ECC-0B0D-4776-B372-1AE71F378EFE}"/>
              </a:ext>
            </a:extLst>
          </p:cNvPr>
          <p:cNvSpPr/>
          <p:nvPr/>
        </p:nvSpPr>
        <p:spPr>
          <a:xfrm>
            <a:off x="8366758" y="3503675"/>
            <a:ext cx="3566160" cy="5308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rgbClr val="FF0000"/>
                </a:solidFill>
              </a:rPr>
              <a:t>남부 지방</a:t>
            </a:r>
            <a:endParaRPr lang="en-US" altLang="ko-KR" sz="2600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51E661-05FB-4281-8795-E04834E47534}"/>
              </a:ext>
            </a:extLst>
          </p:cNvPr>
          <p:cNvSpPr/>
          <p:nvPr/>
        </p:nvSpPr>
        <p:spPr>
          <a:xfrm>
            <a:off x="8366758" y="4045218"/>
            <a:ext cx="3552190" cy="21483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ㅡ자형 구조이다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방</a:t>
            </a:r>
            <a:r>
              <a:rPr lang="en-US" altLang="ko-KR" sz="2600" dirty="0">
                <a:solidFill>
                  <a:srgbClr val="FF0000"/>
                </a:solidFill>
              </a:rPr>
              <a:t>, </a:t>
            </a:r>
            <a:r>
              <a:rPr lang="ko-KR" altLang="en-US" sz="2600" dirty="0">
                <a:solidFill>
                  <a:srgbClr val="FF0000"/>
                </a:solidFill>
              </a:rPr>
              <a:t>마루</a:t>
            </a:r>
            <a:r>
              <a:rPr lang="en-US" altLang="ko-KR" sz="2600" dirty="0">
                <a:solidFill>
                  <a:srgbClr val="FF0000"/>
                </a:solidFill>
              </a:rPr>
              <a:t>, </a:t>
            </a:r>
            <a:r>
              <a:rPr lang="ko-KR" altLang="en-US" sz="2600" dirty="0">
                <a:solidFill>
                  <a:srgbClr val="FF0000"/>
                </a:solidFill>
              </a:rPr>
              <a:t>부엌이 붙어 있다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600" dirty="0">
                <a:solidFill>
                  <a:srgbClr val="FF0000"/>
                </a:solidFill>
              </a:rPr>
              <a:t>대청마루가 넓고 창문과 방문이 많다</a:t>
            </a:r>
            <a:r>
              <a:rPr lang="en-US" altLang="ko-KR" sz="2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66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44971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000" b="1" dirty="0">
                <a:latin typeface="+mn-ea"/>
              </a:rPr>
              <a:t>19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en-US" altLang="ko-KR" sz="3000" b="1" dirty="0">
                <a:latin typeface="+mn-ea"/>
              </a:rPr>
              <a:t>: </a:t>
            </a:r>
            <a:r>
              <a:rPr lang="ko-KR" altLang="en-US" sz="3000" b="1" dirty="0">
                <a:latin typeface="+mn-ea"/>
              </a:rPr>
              <a:t>쓰기 활동 </a:t>
            </a:r>
            <a:endParaRPr lang="en-US" sz="3000" b="1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B07AB6-425B-4443-BA92-D75251672352}"/>
              </a:ext>
            </a:extLst>
          </p:cNvPr>
          <p:cNvSpPr/>
          <p:nvPr/>
        </p:nvSpPr>
        <p:spPr>
          <a:xfrm>
            <a:off x="603158" y="2385338"/>
            <a:ext cx="3135722" cy="2861195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소그룹으로 전통 집 </a:t>
            </a:r>
            <a:r>
              <a:rPr lang="en-US" altLang="ko-KR" sz="3200" b="1" dirty="0"/>
              <a:t>(</a:t>
            </a:r>
            <a:r>
              <a:rPr lang="ko-KR" altLang="en-US" sz="3200" b="1" dirty="0"/>
              <a:t>한국이나 미국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형태와 특징 조사하기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B98FB5-0584-4C6B-8A38-EBD557695D88}"/>
              </a:ext>
            </a:extLst>
          </p:cNvPr>
          <p:cNvSpPr txBox="1"/>
          <p:nvPr/>
        </p:nvSpPr>
        <p:spPr>
          <a:xfrm>
            <a:off x="603158" y="999604"/>
            <a:ext cx="910980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몽골의 전통 집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게르의 외부는 어떻게 생겼어요</a:t>
            </a:r>
            <a:r>
              <a:rPr lang="en-US" altLang="ko-KR" sz="3000" b="1" dirty="0">
                <a:latin typeface="+mn-ea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내부는 어떻게 생겼어요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292DB8-AB2A-45BD-ADE8-01BEB302719F}"/>
              </a:ext>
            </a:extLst>
          </p:cNvPr>
          <p:cNvSpPr txBox="1"/>
          <p:nvPr/>
        </p:nvSpPr>
        <p:spPr>
          <a:xfrm>
            <a:off x="3860800" y="2514328"/>
            <a:ext cx="8331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먼저 그림으로 그려 보세요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3860800" y="3358672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메모한 것을 바탕으로 전통 집에 대해 설명하는 글을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FFD545-26F7-4254-882D-F59CFCE582A3}"/>
              </a:ext>
            </a:extLst>
          </p:cNvPr>
          <p:cNvGrpSpPr/>
          <p:nvPr/>
        </p:nvGrpSpPr>
        <p:grpSpPr>
          <a:xfrm>
            <a:off x="8700678" y="4107721"/>
            <a:ext cx="3281680" cy="2770599"/>
            <a:chOff x="8172358" y="4087401"/>
            <a:chExt cx="3281680" cy="2770599"/>
          </a:xfrm>
        </p:grpSpPr>
        <p:pic>
          <p:nvPicPr>
            <p:cNvPr id="10" name="Picture 2" descr="Big Book Center Clipart - Oral Presentation Clipart - Png Download ...">
              <a:extLst>
                <a:ext uri="{FF2B5EF4-FFF2-40B4-BE49-F238E27FC236}">
                  <a16:creationId xmlns:a16="http://schemas.microsoft.com/office/drawing/2014/main" id="{14D2FF50-626A-499D-ABC6-3C932E985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311" b="89806" l="6148" r="94262">
                          <a14:foregroundMark x1="24590" y1="6796" x2="31967" y2="9223"/>
                          <a14:foregroundMark x1="8197" y1="23786" x2="8197" y2="24272"/>
                          <a14:foregroundMark x1="6148" y1="56311" x2="6148" y2="56311"/>
                          <a14:foregroundMark x1="18852" y1="48544" x2="18852" y2="48544"/>
                          <a14:foregroundMark x1="16393" y1="47573" x2="16393" y2="47573"/>
                          <a14:foregroundMark x1="20902" y1="49515" x2="20902" y2="49515"/>
                          <a14:foregroundMark x1="19672" y1="49515" x2="19672" y2="49515"/>
                          <a14:foregroundMark x1="18443" y1="49029" x2="18443" y2="49029"/>
                          <a14:foregroundMark x1="18033" y1="48544" x2="18033" y2="48544"/>
                          <a14:foregroundMark x1="22951" y1="50000" x2="22951" y2="50000"/>
                          <a14:foregroundMark x1="25410" y1="50000" x2="25410" y2="50000"/>
                          <a14:foregroundMark x1="91803" y1="37864" x2="93033" y2="43204"/>
                          <a14:foregroundMark x1="93852" y1="33010" x2="93852" y2="35437"/>
                          <a14:foregroundMark x1="75000" y1="90291" x2="75000" y2="90291"/>
                          <a14:foregroundMark x1="93852" y1="45631" x2="94262" y2="49029"/>
                          <a14:foregroundMark x1="31557" y1="86893" x2="31557" y2="86893"/>
                          <a14:foregroundMark x1="22541" y1="85922" x2="22541" y2="85922"/>
                          <a14:foregroundMark x1="26230" y1="74757" x2="26230" y2="75243"/>
                          <a14:foregroundMark x1="25820" y1="78641" x2="25820" y2="78641"/>
                          <a14:foregroundMark x1="29508" y1="75728" x2="29508" y2="75728"/>
                          <a14:foregroundMark x1="29918" y1="76214" x2="29918" y2="77184"/>
                          <a14:foregroundMark x1="29918" y1="79126" x2="29918" y2="79612"/>
                          <a14:foregroundMark x1="30328" y1="81553" x2="30738" y2="82039"/>
                          <a14:foregroundMark x1="25410" y1="81068" x2="25410" y2="81068"/>
                          <a14:foregroundMark x1="23770" y1="81068" x2="23770" y2="82039"/>
                          <a14:foregroundMark x1="25000" y1="78641" x2="25000" y2="78641"/>
                          <a14:foregroundMark x1="26230" y1="78155" x2="26639" y2="78641"/>
                          <a14:foregroundMark x1="30328" y1="78155" x2="30328" y2="78155"/>
                          <a14:foregroundMark x1="30328" y1="74757" x2="30328" y2="74757"/>
                          <a14:foregroundMark x1="33197" y1="72330" x2="33197" y2="72330"/>
                          <a14:foregroundMark x1="32787" y1="66990" x2="33197" y2="67961"/>
                          <a14:foregroundMark x1="32787" y1="71359" x2="32787" y2="71359"/>
                          <a14:foregroundMark x1="22131" y1="52913" x2="22131" y2="52913"/>
                          <a14:foregroundMark x1="22131" y1="51456" x2="22131" y2="519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358" y="4087401"/>
              <a:ext cx="3281680" cy="2770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9094D6-8CDC-4E12-A372-C21C4BD35737}"/>
                </a:ext>
              </a:extLst>
            </p:cNvPr>
            <p:cNvSpPr txBox="1"/>
            <p:nvPr/>
          </p:nvSpPr>
          <p:spPr>
            <a:xfrm>
              <a:off x="9184640" y="4395740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4602480" y="4765663"/>
            <a:ext cx="3850642" cy="1336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340" y="149073"/>
            <a:ext cx="1445260" cy="155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01</a:t>
            </a:r>
            <a:endParaRPr lang="en-US" sz="4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BCD45D-A9BF-4B6F-98D7-D4DAB5C61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0" y="0"/>
            <a:ext cx="7989017" cy="6182942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15857" y="1778002"/>
            <a:ext cx="4176143" cy="330199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한국의 집</a:t>
            </a:r>
            <a:r>
              <a:rPr lang="en-US" altLang="ko-KR" sz="6600" b="1" kern="0" dirty="0">
                <a:latin typeface="+mj-lt"/>
                <a:ea typeface="Malgun Gothic" panose="020B0503020000020004" pitchFamily="34" charset="-127"/>
              </a:rPr>
              <a:t>, </a:t>
            </a:r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어제와 오늘</a:t>
            </a:r>
            <a:endParaRPr lang="en-US" sz="6600" b="1" kern="0" dirty="0">
              <a:latin typeface="+mj-lt"/>
              <a:ea typeface="Malgun Gothic" panose="020B0503020000020004" pitchFamily="34" charset="-127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96865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종로의 북쪽마을 도심을 흐르는 청계천과 600년 선조의 숨결이 살아숨쉬는 곳">
            <a:extLst>
              <a:ext uri="{FF2B5EF4-FFF2-40B4-BE49-F238E27FC236}">
                <a16:creationId xmlns:a16="http://schemas.microsoft.com/office/drawing/2014/main" id="{F52F0D5B-FC52-425E-99EA-BD2AA357A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5966460" y="286111"/>
            <a:ext cx="594106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000" dirty="0">
                <a:latin typeface="+mn-ea"/>
              </a:rPr>
              <a:t>20</a:t>
            </a:r>
            <a:r>
              <a:rPr lang="ko-KR" altLang="en-US" sz="3000" dirty="0">
                <a:latin typeface="+mn-ea"/>
              </a:rPr>
              <a:t>쪽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문화 읽기 </a:t>
            </a:r>
            <a:r>
              <a:rPr lang="en-US" altLang="ko-KR" sz="3000" dirty="0">
                <a:latin typeface="+mn-ea"/>
              </a:rPr>
              <a:t>‘</a:t>
            </a:r>
            <a:r>
              <a:rPr lang="ko-KR" altLang="en-US" sz="3000" dirty="0">
                <a:latin typeface="+mn-ea"/>
              </a:rPr>
              <a:t>북촌 한옥 마을</a:t>
            </a:r>
            <a:r>
              <a:rPr lang="en-US" altLang="ko-KR" sz="3000" dirty="0">
                <a:latin typeface="+mn-ea"/>
              </a:rPr>
              <a:t>’</a:t>
            </a:r>
            <a:endParaRPr lang="en-US" sz="3000" dirty="0">
              <a:latin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5C6EA5-9620-445F-8478-761B67DC8E2F}"/>
              </a:ext>
            </a:extLst>
          </p:cNvPr>
          <p:cNvSpPr/>
          <p:nvPr/>
        </p:nvSpPr>
        <p:spPr>
          <a:xfrm>
            <a:off x="5966460" y="1051968"/>
            <a:ext cx="3944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http://hanok.seoul.go.kr/front/index.do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7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4D40196-F371-49CD-9E84-67BF59CBD3CE}"/>
              </a:ext>
            </a:extLst>
          </p:cNvPr>
          <p:cNvSpPr/>
          <p:nvPr/>
        </p:nvSpPr>
        <p:spPr>
          <a:xfrm>
            <a:off x="603158" y="123551"/>
            <a:ext cx="52896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20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읽고 이야기하기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1080D-88BA-42FC-A4C0-6585855357BC}"/>
              </a:ext>
            </a:extLst>
          </p:cNvPr>
          <p:cNvSpPr txBox="1"/>
          <p:nvPr/>
        </p:nvSpPr>
        <p:spPr>
          <a:xfrm>
            <a:off x="2208474" y="909901"/>
            <a:ext cx="9906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북촌 한옥 마을의 위치는 어디예요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40E379-C3A4-40CD-95AC-4CF21EE2BE52}"/>
              </a:ext>
            </a:extLst>
          </p:cNvPr>
          <p:cNvSpPr txBox="1"/>
          <p:nvPr/>
        </p:nvSpPr>
        <p:spPr>
          <a:xfrm>
            <a:off x="2214880" y="1639045"/>
            <a:ext cx="819540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북촌 한옥 마을에 사람들이 살고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8D675E-4013-4771-8EFB-84EA43EF1E7F}"/>
              </a:ext>
            </a:extLst>
          </p:cNvPr>
          <p:cNvSpPr txBox="1"/>
          <p:nvPr/>
        </p:nvSpPr>
        <p:spPr>
          <a:xfrm>
            <a:off x="185273" y="2718765"/>
            <a:ext cx="56286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북촌에 사는 마크 테토 아저씨를 만나 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304E66-CD45-4224-8395-934AD6135F9F}"/>
              </a:ext>
            </a:extLst>
          </p:cNvPr>
          <p:cNvGrpSpPr/>
          <p:nvPr/>
        </p:nvGrpSpPr>
        <p:grpSpPr>
          <a:xfrm>
            <a:off x="694598" y="1008892"/>
            <a:ext cx="1310640" cy="1431670"/>
            <a:chOff x="603158" y="4725097"/>
            <a:chExt cx="1728521" cy="1836632"/>
          </a:xfrm>
        </p:grpSpPr>
        <p:pic>
          <p:nvPicPr>
            <p:cNvPr id="9" name="Picture 2" descr="School Clipart School Reading Book">
              <a:extLst>
                <a:ext uri="{FF2B5EF4-FFF2-40B4-BE49-F238E27FC236}">
                  <a16:creationId xmlns:a16="http://schemas.microsoft.com/office/drawing/2014/main" id="{2C1A3C14-2EF5-48FB-AA55-278238B4D6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B39BF8-56ED-461A-8DF9-6136C59B5F1E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1D94A4C-E5A8-4467-8709-0AAAF23BF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800" y="2718765"/>
            <a:ext cx="5883672" cy="33095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9A8D08-C431-4596-A82F-17FBD4AA4C42}"/>
              </a:ext>
            </a:extLst>
          </p:cNvPr>
          <p:cNvSpPr/>
          <p:nvPr/>
        </p:nvSpPr>
        <p:spPr>
          <a:xfrm>
            <a:off x="4020139" y="4988036"/>
            <a:ext cx="172661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6"/>
              </a:rPr>
              <a:t>https://www.youtube.com/watch?v=RS3GvCJKa7I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013A96-2E38-424E-A5A5-84C2343EAE0D}"/>
              </a:ext>
            </a:extLst>
          </p:cNvPr>
          <p:cNvSpPr txBox="1"/>
          <p:nvPr/>
        </p:nvSpPr>
        <p:spPr>
          <a:xfrm>
            <a:off x="2226365" y="4455491"/>
            <a:ext cx="3587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400" dirty="0"/>
              <a:t>세상을 바꾸는 시간 강연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257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markxhj's profile picture">
            <a:hlinkClick r:id="rId3"/>
            <a:extLst>
              <a:ext uri="{FF2B5EF4-FFF2-40B4-BE49-F238E27FC236}">
                <a16:creationId xmlns:a16="http://schemas.microsoft.com/office/drawing/2014/main" id="{790102BB-6DB2-4194-9B68-CDF18DD7DBF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53" y="852919"/>
            <a:ext cx="1723390" cy="1623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Image may contain: people standing, sky, cloud and outdoor">
            <a:extLst>
              <a:ext uri="{FF2B5EF4-FFF2-40B4-BE49-F238E27FC236}">
                <a16:creationId xmlns:a16="http://schemas.microsoft.com/office/drawing/2014/main" id="{2FA204AA-D3BE-4082-8E01-484EBE44C67E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7"/>
          <a:stretch/>
        </p:blipFill>
        <p:spPr bwMode="auto">
          <a:xfrm>
            <a:off x="2753327" y="520884"/>
            <a:ext cx="4832691" cy="566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7C31B8-7BD6-4834-8024-54BDA2FB4D29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7"/>
          <a:stretch/>
        </p:blipFill>
        <p:spPr bwMode="auto">
          <a:xfrm>
            <a:off x="7670801" y="530070"/>
            <a:ext cx="4521200" cy="566205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C2BFD1-EE5F-4461-A996-96718BDE6769}"/>
              </a:ext>
            </a:extLst>
          </p:cNvPr>
          <p:cNvSpPr txBox="1"/>
          <p:nvPr/>
        </p:nvSpPr>
        <p:spPr>
          <a:xfrm>
            <a:off x="2753327" y="6850"/>
            <a:ext cx="943867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bg1"/>
                </a:solidFill>
              </a:rPr>
              <a:t>한국살이 </a:t>
            </a:r>
            <a:r>
              <a:rPr lang="en-US" altLang="ko-KR" sz="2800" b="1" dirty="0">
                <a:solidFill>
                  <a:schemeClr val="bg1"/>
                </a:solidFill>
              </a:rPr>
              <a:t>9</a:t>
            </a:r>
            <a:r>
              <a:rPr lang="ko-KR" altLang="en-US" sz="2800" b="1" dirty="0">
                <a:solidFill>
                  <a:schemeClr val="bg1"/>
                </a:solidFill>
              </a:rPr>
              <a:t>년차 외국인이 쓴 </a:t>
            </a:r>
            <a:r>
              <a:rPr lang="en-US" altLang="ko-KR" sz="2800" b="1" dirty="0">
                <a:solidFill>
                  <a:schemeClr val="bg1"/>
                </a:solidFill>
              </a:rPr>
              <a:t>‘</a:t>
            </a:r>
            <a:r>
              <a:rPr lang="ko-KR" altLang="en-US" sz="2800" b="1" dirty="0">
                <a:solidFill>
                  <a:schemeClr val="bg1"/>
                </a:solidFill>
              </a:rPr>
              <a:t>북촌 한옥 마을의 아름다움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3BCADB7-047D-4AC6-A7A3-0428024C6381}"/>
              </a:ext>
            </a:extLst>
          </p:cNvPr>
          <p:cNvSpPr/>
          <p:nvPr/>
        </p:nvSpPr>
        <p:spPr>
          <a:xfrm>
            <a:off x="607981" y="-10160"/>
            <a:ext cx="2043762" cy="773357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latin typeface="+mn-ea"/>
              </a:rPr>
              <a:t>심화 학습</a:t>
            </a:r>
            <a:endParaRPr lang="en-US" sz="30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A02EB-AD1A-4BCB-A77D-8678B99C57A9}"/>
              </a:ext>
            </a:extLst>
          </p:cNvPr>
          <p:cNvSpPr txBox="1"/>
          <p:nvPr/>
        </p:nvSpPr>
        <p:spPr>
          <a:xfrm>
            <a:off x="679093" y="4368227"/>
            <a:ext cx="20437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ko-KR" altLang="en-US" dirty="0"/>
              <a:t>링크를 클릭하면 인스타그램 페이지로 가서 글을 볼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4ACF87-385C-447E-AFD6-B8AA131E0968}"/>
              </a:ext>
            </a:extLst>
          </p:cNvPr>
          <p:cNvSpPr txBox="1"/>
          <p:nvPr/>
        </p:nvSpPr>
        <p:spPr>
          <a:xfrm>
            <a:off x="968993" y="2502078"/>
            <a:ext cx="1723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마크 테토</a:t>
            </a:r>
            <a:endParaRPr lang="en-US" dirty="0"/>
          </a:p>
        </p:txBody>
      </p:sp>
      <p:pic>
        <p:nvPicPr>
          <p:cNvPr id="11" name="Picture 10" descr="markxhj's profile picture">
            <a:hlinkClick r:id="rId3"/>
            <a:extLst>
              <a:ext uri="{FF2B5EF4-FFF2-40B4-BE49-F238E27FC236}">
                <a16:creationId xmlns:a16="http://schemas.microsoft.com/office/drawing/2014/main" id="{86C2FAF6-A0EC-46B2-9D68-6A337D57BC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53" y="854916"/>
            <a:ext cx="1723390" cy="16232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1DA2A43-3ED8-45C5-8789-F85204310079}"/>
              </a:ext>
            </a:extLst>
          </p:cNvPr>
          <p:cNvSpPr/>
          <p:nvPr/>
        </p:nvSpPr>
        <p:spPr>
          <a:xfrm>
            <a:off x="812775" y="2895313"/>
            <a:ext cx="1838968" cy="139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  <a:hlinkClick r:id="rId7"/>
              </a:rPr>
              <a:t>https://www.instagram.com/p/B3J5oXiJz-s/?utm_source=ig_embed</a:t>
            </a:r>
            <a:endParaRPr lang="en-US" sz="1600" dirty="0"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59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149600" y="311411"/>
            <a:ext cx="71624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86954" y="1792961"/>
            <a:ext cx="8374666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문화마다 집의 독특한 특징들이 있는데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가장 좋은 특징들을 뽑아서 집을 만들면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어떤 집이 될까요</a:t>
            </a:r>
            <a:r>
              <a:rPr lang="en-US" altLang="ko-KR" sz="3000" dirty="0">
                <a:latin typeface="+mn-ea"/>
              </a:rPr>
              <a:t>? </a:t>
            </a: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여러분의 집에 있으면 좋을 것 같은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기능들을 중심으로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미래의 집에 대한 이야기를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쓰기 공책에 써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04CD87-1A5D-4B4D-9607-146F1DAAFB1C}"/>
              </a:ext>
            </a:extLst>
          </p:cNvPr>
          <p:cNvSpPr/>
          <p:nvPr/>
        </p:nvSpPr>
        <p:spPr>
          <a:xfrm>
            <a:off x="218243" y="127600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http://hanok.seoul.go.kr/front/index.do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https://www.youtube.com/watch?v=RS3GvCJKa7I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https://www.instagram.com/markxhj/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lgun Gothic" panose="020B0503020000020004" pitchFamily="34" charset="-127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https://www.instagram.com/p/B3J5oXiJz-s/?utm_source=ig_embed</a:t>
            </a:r>
            <a:endParaRPr lang="en-US" sz="24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https://www.iconfinder.com/icons/1961666/avatar_dream_estate_home_house_real_think_icon</a:t>
            </a:r>
            <a:endParaRPr lang="en-US" sz="24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https://www.britannica.com/technology/half-timber-work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endParaRPr lang="en-US" sz="2400" dirty="0"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altLang="ko-KR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941EF5-40EE-4AB0-9966-D88E45C03616}"/>
              </a:ext>
            </a:extLst>
          </p:cNvPr>
          <p:cNvSpPr txBox="1"/>
          <p:nvPr/>
        </p:nvSpPr>
        <p:spPr>
          <a:xfrm>
            <a:off x="603159" y="2742675"/>
            <a:ext cx="8972856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한국에서 많이 볼 수 있는 집들이에요</a:t>
            </a:r>
            <a:r>
              <a:rPr lang="en-US" altLang="ko-KR" sz="3200" b="1" dirty="0">
                <a:latin typeface="+mn-ea"/>
              </a:rPr>
              <a:t>. </a:t>
            </a:r>
            <a:r>
              <a:rPr lang="ko-KR" altLang="en-US" sz="3200" b="1" dirty="0">
                <a:latin typeface="+mn-ea"/>
              </a:rPr>
              <a:t>어떤 형태의 집들인지 얘기해 볼까요</a:t>
            </a:r>
            <a:r>
              <a:rPr lang="en-US" altLang="ko-KR" sz="3200" b="1" dirty="0">
                <a:latin typeface="+mn-ea"/>
              </a:rPr>
              <a:t>?</a:t>
            </a:r>
            <a:endParaRPr lang="en-US" sz="3200" b="1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6976CE-F7B5-4C54-A3A1-6EF07C81158D}"/>
              </a:ext>
            </a:extLst>
          </p:cNvPr>
          <p:cNvSpPr txBox="1"/>
          <p:nvPr/>
        </p:nvSpPr>
        <p:spPr>
          <a:xfrm>
            <a:off x="603159" y="4044604"/>
            <a:ext cx="10985679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이 중에서 가장 오래된 집은 어느 것일까요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E30FC2-9093-4609-88F3-850DA27D47F3}"/>
              </a:ext>
            </a:extLst>
          </p:cNvPr>
          <p:cNvSpPr txBox="1"/>
          <p:nvPr/>
        </p:nvSpPr>
        <p:spPr>
          <a:xfrm>
            <a:off x="603159" y="4769004"/>
            <a:ext cx="10985679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accent4">
                    <a:lumMod val="75000"/>
                  </a:schemeClr>
                </a:solidFill>
                <a:latin typeface="+mn-ea"/>
              </a:rPr>
              <a:t>지금 여러분은 어떤 집에서 살고 있어요</a:t>
            </a:r>
            <a:r>
              <a:rPr lang="en-US" altLang="ko-KR" sz="3200" b="1" dirty="0">
                <a:solidFill>
                  <a:schemeClr val="accent4">
                    <a:lumMod val="75000"/>
                  </a:schemeClr>
                </a:solidFill>
                <a:latin typeface="+mn-ea"/>
              </a:rPr>
              <a:t>?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472D25-35DC-49A6-A145-464D688BCF14}"/>
              </a:ext>
            </a:extLst>
          </p:cNvPr>
          <p:cNvSpPr txBox="1"/>
          <p:nvPr/>
        </p:nvSpPr>
        <p:spPr>
          <a:xfrm>
            <a:off x="603159" y="5493405"/>
            <a:ext cx="10985679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미래에 살고 싶은 집은 어떤 집이에요</a:t>
            </a:r>
            <a:r>
              <a:rPr lang="en-US" altLang="ko-KR" sz="3200" b="1" dirty="0">
                <a:solidFill>
                  <a:srgbClr val="FF00FF"/>
                </a:solidFill>
                <a:latin typeface="+mn-ea"/>
              </a:rPr>
              <a:t>?</a:t>
            </a:r>
            <a:endParaRPr lang="en-US" sz="3200" b="1" dirty="0">
              <a:solidFill>
                <a:srgbClr val="FF00FF"/>
              </a:solidFill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5A8761-80CE-49F2-9216-E0CFC64804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480" b="49719"/>
          <a:stretch/>
        </p:blipFill>
        <p:spPr>
          <a:xfrm>
            <a:off x="674279" y="274880"/>
            <a:ext cx="3389718" cy="233379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0472B15-9DE7-4871-A3B2-46FC704383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961" r="43480" b="-4322"/>
          <a:stretch/>
        </p:blipFill>
        <p:spPr>
          <a:xfrm>
            <a:off x="5009753" y="274880"/>
            <a:ext cx="3194141" cy="233379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F955AD-F1CF-49BE-81E5-FB3861B11D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203" r="-95" b="-379"/>
          <a:stretch/>
        </p:blipFill>
        <p:spPr>
          <a:xfrm>
            <a:off x="9189503" y="274880"/>
            <a:ext cx="2399335" cy="4449373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433D03-FE4C-4742-8F02-F8475F985747}"/>
              </a:ext>
            </a:extLst>
          </p:cNvPr>
          <p:cNvSpPr txBox="1"/>
          <p:nvPr/>
        </p:nvSpPr>
        <p:spPr>
          <a:xfrm>
            <a:off x="603160" y="335224"/>
            <a:ext cx="10985679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한국의 집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 세계 여러 나라의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집의 유형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변화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B761A4-56A9-4172-91E7-1B81EF78B65A}"/>
              </a:ext>
            </a:extLst>
          </p:cNvPr>
          <p:cNvGrpSpPr/>
          <p:nvPr/>
        </p:nvGrpSpPr>
        <p:grpSpPr>
          <a:xfrm>
            <a:off x="603160" y="1941134"/>
            <a:ext cx="5066120" cy="3880833"/>
            <a:chOff x="603160" y="2296734"/>
            <a:chExt cx="5066120" cy="388083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6A5482C-6089-444B-A382-A9EFF12D1CC6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집의 형태와 특징에 대해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집의 변화에 대한 의견을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2" name="Rectangle: Beveled 11">
              <a:extLst>
                <a:ext uri="{FF2B5EF4-FFF2-40B4-BE49-F238E27FC236}">
                  <a16:creationId xmlns:a16="http://schemas.microsoft.com/office/drawing/2014/main" id="{F67120B7-166C-4786-B6A1-A964688AB3B9}"/>
                </a:ext>
              </a:extLst>
            </p:cNvPr>
            <p:cNvSpPr/>
            <p:nvPr/>
          </p:nvSpPr>
          <p:spPr>
            <a:xfrm>
              <a:off x="170688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CAC4A-84A9-4467-85DC-5AF7BCF200C1}"/>
              </a:ext>
            </a:extLst>
          </p:cNvPr>
          <p:cNvGrpSpPr/>
          <p:nvPr/>
        </p:nvGrpSpPr>
        <p:grpSpPr>
          <a:xfrm>
            <a:off x="6004560" y="1941134"/>
            <a:ext cx="5584279" cy="3880833"/>
            <a:chOff x="603160" y="2296734"/>
            <a:chExt cx="5066121" cy="3880833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541A3BF-DEAD-446B-A066-D6D751D52CDC}"/>
                </a:ext>
              </a:extLst>
            </p:cNvPr>
            <p:cNvSpPr/>
            <p:nvPr/>
          </p:nvSpPr>
          <p:spPr>
            <a:xfrm>
              <a:off x="603160" y="3099087"/>
              <a:ext cx="5066121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1: -</a:t>
              </a:r>
              <a:r>
                <a:rPr lang="ko-KR" altLang="en-US" sz="3200" dirty="0"/>
                <a:t>와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과는 달리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2: –(</a:t>
              </a:r>
              <a:r>
                <a:rPr lang="ko-KR" altLang="en-US" sz="3200" dirty="0"/>
                <a:t>ㄴ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는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다는 </a:t>
              </a:r>
              <a:endParaRPr lang="en-US" altLang="ko-KR" sz="3200" dirty="0"/>
            </a:p>
            <a:p>
              <a:r>
                <a:rPr lang="en-US" altLang="ko-KR" sz="3200" dirty="0"/>
                <a:t>          </a:t>
              </a:r>
              <a:r>
                <a:rPr lang="ko-KR" altLang="en-US" sz="3200" dirty="0"/>
                <a:t>   것이다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집의 유형</a:t>
              </a:r>
              <a:endParaRPr lang="en-US" sz="3200" dirty="0"/>
            </a:p>
          </p:txBody>
        </p:sp>
        <p:sp>
          <p:nvSpPr>
            <p:cNvPr id="15" name="Rectangle: Beveled 14">
              <a:extLst>
                <a:ext uri="{FF2B5EF4-FFF2-40B4-BE49-F238E27FC236}">
                  <a16:creationId xmlns:a16="http://schemas.microsoft.com/office/drawing/2014/main" id="{B37F2375-B5B2-45B5-B7F5-E6CAE06697B6}"/>
                </a:ext>
              </a:extLst>
            </p:cNvPr>
            <p:cNvSpPr/>
            <p:nvPr/>
          </p:nvSpPr>
          <p:spPr>
            <a:xfrm>
              <a:off x="170688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D54374-C78C-4DCD-86C8-D65087EFC7B6}"/>
              </a:ext>
            </a:extLst>
          </p:cNvPr>
          <p:cNvSpPr/>
          <p:nvPr/>
        </p:nvSpPr>
        <p:spPr>
          <a:xfrm>
            <a:off x="603159" y="301505"/>
            <a:ext cx="2565044" cy="92785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843A1A-2719-4B2F-AA8C-1BB4743CE975}"/>
              </a:ext>
            </a:extLst>
          </p:cNvPr>
          <p:cNvSpPr txBox="1"/>
          <p:nvPr/>
        </p:nvSpPr>
        <p:spPr>
          <a:xfrm>
            <a:off x="3340994" y="301505"/>
            <a:ext cx="8236041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새 단어 집에서 미리 공부했지요</a:t>
            </a:r>
            <a:r>
              <a:rPr lang="en-US" altLang="ko-KR" sz="2800" dirty="0">
                <a:latin typeface="+mn-ea"/>
              </a:rPr>
              <a:t>? </a:t>
            </a:r>
          </a:p>
          <a:p>
            <a:r>
              <a:rPr lang="ko-KR" altLang="en-US" sz="2800" dirty="0">
                <a:latin typeface="+mn-ea"/>
              </a:rPr>
              <a:t>교과서 보지 말고 영어 뜻 얘기해 봐요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그런 다음 교과서 보면서 확인해 봅시다</a:t>
            </a:r>
            <a:r>
              <a:rPr lang="en-US" altLang="ko-KR" sz="2800" dirty="0">
                <a:latin typeface="+mn-ea"/>
              </a:rPr>
              <a:t>. </a:t>
            </a:r>
            <a:endParaRPr lang="en-US" sz="2800" dirty="0">
              <a:latin typeface="+mn-ea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37336C-7D9A-45A6-A63B-E4FA187B58CD}"/>
              </a:ext>
            </a:extLst>
          </p:cNvPr>
          <p:cNvGrpSpPr/>
          <p:nvPr/>
        </p:nvGrpSpPr>
        <p:grpSpPr>
          <a:xfrm>
            <a:off x="603159" y="2411710"/>
            <a:ext cx="4094480" cy="2463782"/>
            <a:chOff x="603159" y="1990602"/>
            <a:chExt cx="4094480" cy="246378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B3AFE5-7843-4B27-8875-9B971FFC568C}"/>
                </a:ext>
              </a:extLst>
            </p:cNvPr>
            <p:cNvSpPr/>
            <p:nvPr/>
          </p:nvSpPr>
          <p:spPr>
            <a:xfrm>
              <a:off x="603159" y="2554464"/>
              <a:ext cx="4094480" cy="1899920"/>
            </a:xfrm>
            <a:prstGeom prst="ellipse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초가집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기와집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너와집</a:t>
              </a:r>
              <a:endParaRPr lang="en-US" sz="3200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B3F319C-DEC0-496D-A748-AA85F4D3339C}"/>
                </a:ext>
              </a:extLst>
            </p:cNvPr>
            <p:cNvSpPr/>
            <p:nvPr/>
          </p:nvSpPr>
          <p:spPr>
            <a:xfrm>
              <a:off x="980878" y="1990602"/>
              <a:ext cx="3403102" cy="75981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한국의 전통 가옥</a:t>
              </a:r>
              <a:endParaRPr lang="en-US" sz="2800" b="1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813247B-5D4A-4C9E-BF72-353037DA3BF0}"/>
              </a:ext>
            </a:extLst>
          </p:cNvPr>
          <p:cNvGrpSpPr/>
          <p:nvPr/>
        </p:nvGrpSpPr>
        <p:grpSpPr>
          <a:xfrm>
            <a:off x="5191760" y="2411710"/>
            <a:ext cx="6385275" cy="3177579"/>
            <a:chOff x="5191760" y="1840210"/>
            <a:chExt cx="6385275" cy="317757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FE2E8F-757C-4921-9B9D-16FBA34A363E}"/>
                </a:ext>
              </a:extLst>
            </p:cNvPr>
            <p:cNvSpPr/>
            <p:nvPr/>
          </p:nvSpPr>
          <p:spPr>
            <a:xfrm>
              <a:off x="5191760" y="2220118"/>
              <a:ext cx="6385275" cy="2797671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오피스텔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아파트</a:t>
              </a:r>
              <a:r>
                <a:rPr lang="en-US" altLang="ko-KR" sz="3200" dirty="0"/>
                <a:t>, 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주상 복합 아파트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다세대 주택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단독 주택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전원 주택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이동식 주택</a:t>
              </a:r>
              <a:endParaRPr lang="en-US" sz="3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D6600F-B639-4203-9A2A-DD3C60B1EEE0}"/>
                </a:ext>
              </a:extLst>
            </p:cNvPr>
            <p:cNvSpPr/>
            <p:nvPr/>
          </p:nvSpPr>
          <p:spPr>
            <a:xfrm>
              <a:off x="6435970" y="1840210"/>
              <a:ext cx="3896853" cy="75981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현재의 집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0229C9-89EE-48FE-9885-DBE77D3B001F}"/>
              </a:ext>
            </a:extLst>
          </p:cNvPr>
          <p:cNvSpPr/>
          <p:nvPr/>
        </p:nvSpPr>
        <p:spPr>
          <a:xfrm>
            <a:off x="603159" y="108464"/>
            <a:ext cx="2565044" cy="97865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2CD94-4077-4C31-9684-8D210ADCAF86}"/>
              </a:ext>
            </a:extLst>
          </p:cNvPr>
          <p:cNvSpPr txBox="1"/>
          <p:nvPr/>
        </p:nvSpPr>
        <p:spPr>
          <a:xfrm>
            <a:off x="3340994" y="178345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다음의 집들 중에 알고 있는 것에 대해 말해 볼까요</a:t>
            </a:r>
            <a:r>
              <a:rPr lang="en-US" altLang="ko-KR" sz="2800" dirty="0">
                <a:latin typeface="+mn-ea"/>
              </a:rPr>
              <a:t>? </a:t>
            </a:r>
            <a:endParaRPr lang="en-US" sz="2800" dirty="0">
              <a:latin typeface="+mn-ea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1997C0-5202-4B69-950E-37447F7AC368}"/>
              </a:ext>
            </a:extLst>
          </p:cNvPr>
          <p:cNvGrpSpPr/>
          <p:nvPr/>
        </p:nvGrpSpPr>
        <p:grpSpPr>
          <a:xfrm>
            <a:off x="603159" y="918241"/>
            <a:ext cx="10973876" cy="2901919"/>
            <a:chOff x="603159" y="918241"/>
            <a:chExt cx="10973876" cy="290191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DE613B-827F-4BBF-B11F-16F5820DC643}"/>
                </a:ext>
              </a:extLst>
            </p:cNvPr>
            <p:cNvSpPr/>
            <p:nvPr/>
          </p:nvSpPr>
          <p:spPr>
            <a:xfrm>
              <a:off x="603159" y="1484593"/>
              <a:ext cx="10973876" cy="2335567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200000"/>
                </a:lnSpc>
              </a:pPr>
              <a:r>
                <a:rPr lang="ko-KR" altLang="en-US" sz="3200" dirty="0"/>
                <a:t>돌집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게르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이글루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수상가옥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통나무집</a:t>
              </a:r>
              <a:r>
                <a:rPr lang="en-US" altLang="ko-KR" sz="3200" dirty="0"/>
                <a:t>, </a:t>
              </a:r>
            </a:p>
            <a:p>
              <a:pPr algn="ctr">
                <a:lnSpc>
                  <a:spcPct val="200000"/>
                </a:lnSpc>
              </a:pPr>
              <a:r>
                <a:rPr lang="ko-KR" altLang="en-US" sz="3200" dirty="0"/>
                <a:t>나무 위의 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이즈바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티피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진흙집</a:t>
              </a:r>
              <a:endParaRPr lang="en-US" sz="3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968E23-F440-48A6-83D0-F4BA2D78D8D4}"/>
                </a:ext>
              </a:extLst>
            </p:cNvPr>
            <p:cNvSpPr/>
            <p:nvPr/>
          </p:nvSpPr>
          <p:spPr>
            <a:xfrm>
              <a:off x="5055105" y="918241"/>
              <a:ext cx="3896853" cy="780561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세계 여러 나라의 집</a:t>
              </a:r>
              <a:endParaRPr lang="en-US" sz="2800" b="1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1DF355B-2602-4F6B-B82E-911E79D491C7}"/>
              </a:ext>
            </a:extLst>
          </p:cNvPr>
          <p:cNvSpPr/>
          <p:nvPr/>
        </p:nvSpPr>
        <p:spPr>
          <a:xfrm>
            <a:off x="5282839" y="4131696"/>
            <a:ext cx="1693983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>
                <a:solidFill>
                  <a:schemeClr val="tx1"/>
                </a:solidFill>
              </a:rPr>
              <a:t>러시아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EB6B7D-C442-4630-AF7C-8FA42D1A1846}"/>
              </a:ext>
            </a:extLst>
          </p:cNvPr>
          <p:cNvSpPr/>
          <p:nvPr/>
        </p:nvSpPr>
        <p:spPr>
          <a:xfrm>
            <a:off x="3581686" y="4131696"/>
            <a:ext cx="1423116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태국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0110F0-DC6C-4B55-9AC4-195AFA717831}"/>
              </a:ext>
            </a:extLst>
          </p:cNvPr>
          <p:cNvSpPr/>
          <p:nvPr/>
        </p:nvSpPr>
        <p:spPr>
          <a:xfrm>
            <a:off x="7261925" y="4131696"/>
            <a:ext cx="1471956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>
                <a:solidFill>
                  <a:schemeClr val="tx1"/>
                </a:solidFill>
              </a:rPr>
              <a:t>몽골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39B4BA-9686-4171-AEDB-AECDE4580ED4}"/>
              </a:ext>
            </a:extLst>
          </p:cNvPr>
          <p:cNvSpPr/>
          <p:nvPr/>
        </p:nvSpPr>
        <p:spPr>
          <a:xfrm>
            <a:off x="9018983" y="4131696"/>
            <a:ext cx="1701158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핀란드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433ABF-5E02-4A05-BCE7-719AEBA7A3D6}"/>
              </a:ext>
            </a:extLst>
          </p:cNvPr>
          <p:cNvSpPr/>
          <p:nvPr/>
        </p:nvSpPr>
        <p:spPr>
          <a:xfrm>
            <a:off x="4166863" y="5205215"/>
            <a:ext cx="3538512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>
                <a:solidFill>
                  <a:schemeClr val="tx1"/>
                </a:solidFill>
              </a:rPr>
              <a:t>사우디아라비아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400AB6-CD13-4D71-BB14-038E27C36AAD}"/>
              </a:ext>
            </a:extLst>
          </p:cNvPr>
          <p:cNvSpPr/>
          <p:nvPr/>
        </p:nvSpPr>
        <p:spPr>
          <a:xfrm>
            <a:off x="7970106" y="5205215"/>
            <a:ext cx="2097754" cy="78232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>
                <a:solidFill>
                  <a:schemeClr val="tx1"/>
                </a:solidFill>
              </a:rPr>
              <a:t>알래스카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4A63F11-6D68-43C3-BB09-36315F4984D5}"/>
              </a:ext>
            </a:extLst>
          </p:cNvPr>
          <p:cNvSpPr/>
          <p:nvPr/>
        </p:nvSpPr>
        <p:spPr>
          <a:xfrm>
            <a:off x="806561" y="4034163"/>
            <a:ext cx="2290522" cy="19940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13</a:t>
            </a:r>
            <a:r>
              <a:rPr lang="ko-KR" altLang="en-US" sz="2800" b="1" dirty="0"/>
              <a:t>쪽 짝짓기 활동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684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59DC4ED-8239-4D4A-882C-5C6AC7769932}"/>
              </a:ext>
            </a:extLst>
          </p:cNvPr>
          <p:cNvSpPr/>
          <p:nvPr/>
        </p:nvSpPr>
        <p:spPr>
          <a:xfrm>
            <a:off x="603159" y="135650"/>
            <a:ext cx="2565044" cy="5613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대화 </a:t>
            </a:r>
            <a:r>
              <a:rPr lang="en-US" altLang="ko-KR" sz="2400" dirty="0">
                <a:latin typeface="+mn-ea"/>
              </a:rPr>
              <a:t>Dialogue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15DC0-DC3C-46B7-AADB-2B70CEDD45C1}"/>
              </a:ext>
            </a:extLst>
          </p:cNvPr>
          <p:cNvSpPr txBox="1"/>
          <p:nvPr/>
        </p:nvSpPr>
        <p:spPr>
          <a:xfrm>
            <a:off x="3352800" y="135650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교과서 </a:t>
            </a:r>
            <a:r>
              <a:rPr lang="en-US" altLang="ko-KR" sz="2800" dirty="0">
                <a:latin typeface="+mn-ea"/>
              </a:rPr>
              <a:t>14</a:t>
            </a:r>
            <a:r>
              <a:rPr lang="ko-KR" altLang="en-US" sz="2800" dirty="0">
                <a:latin typeface="+mn-ea"/>
              </a:rPr>
              <a:t>쪽의 대화문에서는 조쉬가 한국 집의 변화에 대해서 </a:t>
            </a:r>
            <a:r>
              <a:rPr lang="ko-KR" altLang="en-US" sz="2800" dirty="0">
                <a:solidFill>
                  <a:srgbClr val="FF0000"/>
                </a:solidFill>
                <a:latin typeface="+mn-ea"/>
              </a:rPr>
              <a:t>발표</a:t>
            </a:r>
            <a:r>
              <a:rPr lang="ko-KR" altLang="en-US" sz="2800" dirty="0">
                <a:latin typeface="+mn-ea"/>
              </a:rPr>
              <a:t>해요</a:t>
            </a:r>
            <a:r>
              <a:rPr lang="en-US" altLang="ko-KR" sz="2800" dirty="0">
                <a:latin typeface="+mn-ea"/>
              </a:rPr>
              <a:t>. </a:t>
            </a:r>
            <a:endParaRPr lang="en-US" sz="2800" dirty="0">
              <a:latin typeface="+mn-ea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A062FE0-511C-4914-B705-70C886A61BED}"/>
              </a:ext>
            </a:extLst>
          </p:cNvPr>
          <p:cNvGrpSpPr/>
          <p:nvPr/>
        </p:nvGrpSpPr>
        <p:grpSpPr>
          <a:xfrm>
            <a:off x="603159" y="1199493"/>
            <a:ext cx="6874601" cy="3068525"/>
            <a:chOff x="603159" y="1372213"/>
            <a:chExt cx="6874601" cy="335375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3E3DD96-684E-412C-9FD1-E4F15F04C6C4}"/>
                </a:ext>
              </a:extLst>
            </p:cNvPr>
            <p:cNvSpPr/>
            <p:nvPr/>
          </p:nvSpPr>
          <p:spPr>
            <a:xfrm>
              <a:off x="603159" y="2018488"/>
              <a:ext cx="6874601" cy="2707482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저는 </a:t>
              </a:r>
              <a:r>
                <a:rPr lang="en-US" altLang="ko-KR" sz="3200" dirty="0"/>
                <a:t>~</a:t>
              </a:r>
              <a:r>
                <a:rPr lang="ko-KR" altLang="en-US" sz="3200" dirty="0"/>
                <a:t>에 대해서 발표하겠습니다</a:t>
              </a:r>
              <a:r>
                <a:rPr lang="en-US" altLang="ko-KR" sz="32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dirty="0"/>
                <a:t>~</a:t>
              </a:r>
              <a:r>
                <a:rPr lang="ko-KR" altLang="en-US" sz="3200" dirty="0"/>
                <a:t>의 가장 큰 특징은 </a:t>
              </a:r>
              <a:r>
                <a:rPr lang="en-US" altLang="ko-KR" sz="3200" dirty="0"/>
                <a:t>~</a:t>
              </a:r>
              <a:r>
                <a:rPr lang="ko-KR" altLang="en-US" sz="3200" dirty="0"/>
                <a:t>입니다</a:t>
              </a:r>
              <a:r>
                <a:rPr lang="en-US" altLang="ko-KR" sz="32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과거와 달리 요즘은 </a:t>
              </a:r>
              <a:r>
                <a:rPr lang="en-US" altLang="ko-KR" sz="3200" dirty="0"/>
                <a:t>–</a:t>
              </a:r>
              <a:r>
                <a:rPr lang="ko-KR" altLang="en-US" sz="3200" dirty="0"/>
                <a:t>고 있습니다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9D90FF2-F0E8-4E6E-A5C2-FCA0DDB92551}"/>
                </a:ext>
              </a:extLst>
            </p:cNvPr>
            <p:cNvSpPr/>
            <p:nvPr/>
          </p:nvSpPr>
          <p:spPr>
            <a:xfrm>
              <a:off x="719609" y="1372213"/>
              <a:ext cx="4746471" cy="75981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발표할 때 많이 쓰는 표현</a:t>
              </a:r>
              <a:endParaRPr lang="en-US" sz="2800" b="1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E7E2009-5352-4CDA-AA8B-4FF4F214868F}"/>
              </a:ext>
            </a:extLst>
          </p:cNvPr>
          <p:cNvSpPr txBox="1"/>
          <p:nvPr/>
        </p:nvSpPr>
        <p:spPr>
          <a:xfrm>
            <a:off x="7752080" y="1249330"/>
            <a:ext cx="4182201" cy="1607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C00000"/>
                </a:solidFill>
                <a:latin typeface="+mn-ea"/>
              </a:rPr>
              <a:t>한국의 집이 어떻게 변화했다고 하는지 잘 들어 보세요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91A68A-5E6A-4227-9AAE-96A69BF5F67C}"/>
              </a:ext>
            </a:extLst>
          </p:cNvPr>
          <p:cNvSpPr txBox="1"/>
          <p:nvPr/>
        </p:nvSpPr>
        <p:spPr>
          <a:xfrm>
            <a:off x="7752080" y="3016010"/>
            <a:ext cx="4182201" cy="1607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FF00FF"/>
                </a:solidFill>
                <a:latin typeface="+mn-ea"/>
              </a:rPr>
              <a:t>한옥의 특징으로 몇 가지를 이야기하는지 잘 들어 보세요</a:t>
            </a:r>
            <a:r>
              <a:rPr lang="en-US" altLang="ko-KR" sz="2800" b="1" dirty="0">
                <a:solidFill>
                  <a:srgbClr val="FF00FF"/>
                </a:solidFill>
                <a:latin typeface="+mn-ea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9256EB-F20B-4111-9F42-9E7111EA100B}"/>
              </a:ext>
            </a:extLst>
          </p:cNvPr>
          <p:cNvSpPr txBox="1"/>
          <p:nvPr/>
        </p:nvSpPr>
        <p:spPr>
          <a:xfrm>
            <a:off x="1879601" y="4362810"/>
            <a:ext cx="10312400" cy="572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한옥의 재료는 뭐예요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8591B04-E507-48E1-ACE6-B0934E415F73}"/>
              </a:ext>
            </a:extLst>
          </p:cNvPr>
          <p:cNvSpPr/>
          <p:nvPr/>
        </p:nvSpPr>
        <p:spPr>
          <a:xfrm>
            <a:off x="603160" y="4497071"/>
            <a:ext cx="1164932" cy="154813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들은  후에</a:t>
            </a:r>
            <a:endParaRPr lang="en-US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A56100-4EF3-4DA9-927E-C46C198F1FFD}"/>
              </a:ext>
            </a:extLst>
          </p:cNvPr>
          <p:cNvSpPr txBox="1"/>
          <p:nvPr/>
        </p:nvSpPr>
        <p:spPr>
          <a:xfrm>
            <a:off x="1879601" y="4952123"/>
            <a:ext cx="10312400" cy="572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303BD"/>
                </a:solidFill>
                <a:latin typeface="+mn-ea"/>
              </a:rPr>
              <a:t>온돌은 어떤 특징이 있어요</a:t>
            </a:r>
            <a:r>
              <a:rPr lang="en-US" altLang="ko-KR" sz="2800" b="1" dirty="0">
                <a:solidFill>
                  <a:srgbClr val="0303BD"/>
                </a:solidFill>
                <a:latin typeface="+mn-ea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67C8D0-01A4-4D24-8AFA-33334C5AC632}"/>
              </a:ext>
            </a:extLst>
          </p:cNvPr>
          <p:cNvSpPr txBox="1"/>
          <p:nvPr/>
        </p:nvSpPr>
        <p:spPr>
          <a:xfrm>
            <a:off x="1879600" y="5537331"/>
            <a:ext cx="10312400" cy="572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요즘 집은 어떤 특징이 있어요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?</a:t>
            </a:r>
          </a:p>
        </p:txBody>
      </p:sp>
      <p:pic>
        <p:nvPicPr>
          <p:cNvPr id="16" name="Picture 6" descr="Cute Blue Headphones Cartoon Vector Graphic Design Royalty Free ...">
            <a:extLst>
              <a:ext uri="{FF2B5EF4-FFF2-40B4-BE49-F238E27FC236}">
                <a16:creationId xmlns:a16="http://schemas.microsoft.com/office/drawing/2014/main" id="{11182DA7-197C-4E68-B72D-22E032EB7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846" r="90000">
                        <a14:foregroundMark x1="10154" y1="69154" x2="9846" y2="70385"/>
                        <a14:foregroundMark x1="90000" y1="67077" x2="90000" y2="6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129" y="4148817"/>
            <a:ext cx="1840119" cy="19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1040F3-AA94-4F30-ADDC-370315875F32}"/>
              </a:ext>
            </a:extLst>
          </p:cNvPr>
          <p:cNvSpPr txBox="1"/>
          <p:nvPr/>
        </p:nvSpPr>
        <p:spPr>
          <a:xfrm>
            <a:off x="9843180" y="5846706"/>
            <a:ext cx="1398430" cy="19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</a:t>
            </a:r>
            <a:r>
              <a:rPr lang="en-US" sz="1000" dirty="0" err="1"/>
              <a:t>clipart.email</a:t>
            </a:r>
            <a:endParaRPr lang="en-US" sz="1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9A3807-B3D5-48C9-AD0E-D23F75A013EC}"/>
              </a:ext>
            </a:extLst>
          </p:cNvPr>
          <p:cNvSpPr/>
          <p:nvPr/>
        </p:nvSpPr>
        <p:spPr>
          <a:xfrm>
            <a:off x="9055729" y="4911390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01</a:t>
            </a:r>
            <a:endParaRPr lang="en-US" sz="1600" dirty="0"/>
          </a:p>
        </p:txBody>
      </p:sp>
      <p:pic>
        <p:nvPicPr>
          <p:cNvPr id="2" name="001">
            <a:hlinkClick r:id="" action="ppaction://media"/>
            <a:extLst>
              <a:ext uri="{FF2B5EF4-FFF2-40B4-BE49-F238E27FC236}">
                <a16:creationId xmlns:a16="http://schemas.microsoft.com/office/drawing/2014/main" id="{2CAA1766-F797-4751-AFCC-9691B0EDD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71691" y="4911067"/>
            <a:ext cx="935639" cy="9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3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9" grpId="0"/>
      <p:bldP spid="10" grpId="0"/>
      <p:bldP spid="11" grpId="0"/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277360" y="2388499"/>
            <a:ext cx="748411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FF"/>
                </a:solidFill>
                <a:latin typeface="+mn-ea"/>
              </a:rPr>
              <a:t>진호</a:t>
            </a:r>
            <a:r>
              <a:rPr lang="en-US" altLang="ko-KR" sz="30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FF00FF"/>
                </a:solidFill>
                <a:latin typeface="+mn-ea"/>
              </a:rPr>
              <a:t>저는 편리한 아파트에서 살고 싶어요</a:t>
            </a:r>
            <a:r>
              <a:rPr lang="en-US" altLang="ko-KR" sz="3000" dirty="0">
                <a:solidFill>
                  <a:srgbClr val="FF00FF"/>
                </a:solidFill>
                <a:latin typeface="+mn-ea"/>
              </a:rPr>
              <a:t>.</a:t>
            </a:r>
            <a:endParaRPr lang="en-US" sz="30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64191"/>
            <a:ext cx="5977946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~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 </a:t>
            </a:r>
            <a:r>
              <a:rPr lang="ko-KR" altLang="en-US" sz="3200" dirty="0">
                <a:latin typeface="+mn-ea"/>
              </a:rPr>
              <a:t>달리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277360" y="1084860"/>
            <a:ext cx="79146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저는 나중에 전원 주택에서 살고 싶은데 여러분은 어떤 집에서 살고 싶어요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277360" y="3142406"/>
            <a:ext cx="79146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그래요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선생님과 달리 </a:t>
            </a:r>
            <a:r>
              <a:rPr lang="ko-KR" altLang="en-US" sz="3000" dirty="0">
                <a:latin typeface="+mn-ea"/>
              </a:rPr>
              <a:t>진호는 아파트를 좋아하는군요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 </a:t>
            </a:r>
            <a:endParaRPr lang="en-US" sz="30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831607"/>
            <a:ext cx="12192000" cy="1359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>
                <a:latin typeface="+mn-ea"/>
              </a:rPr>
              <a:t> 전원 주택을 좋아하는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선생님과는 달리 </a:t>
            </a:r>
            <a:r>
              <a:rPr lang="ko-KR" altLang="en-US" sz="3600" dirty="0">
                <a:latin typeface="+mn-ea"/>
              </a:rPr>
              <a:t>진호는 아파트를</a:t>
            </a:r>
            <a:endParaRPr lang="en-US" altLang="ko-KR" sz="3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dirty="0">
                <a:latin typeface="+mn-ea"/>
              </a:rPr>
              <a:t> 좋아해요</a:t>
            </a:r>
            <a:r>
              <a:rPr lang="en-US" altLang="ko-KR" sz="3600" dirty="0">
                <a:latin typeface="+mn-ea"/>
              </a:rPr>
              <a:t>.</a:t>
            </a:r>
            <a:endParaRPr lang="en-US" sz="3600" dirty="0"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A0A7DC-1B15-4820-85A9-F14621BAE724}"/>
              </a:ext>
            </a:extLst>
          </p:cNvPr>
          <p:cNvGrpSpPr/>
          <p:nvPr/>
        </p:nvGrpSpPr>
        <p:grpSpPr>
          <a:xfrm>
            <a:off x="603158" y="1234422"/>
            <a:ext cx="3398019" cy="3550938"/>
            <a:chOff x="603158" y="1539222"/>
            <a:chExt cx="3398019" cy="3481746"/>
          </a:xfrm>
        </p:grpSpPr>
        <p:pic>
          <p:nvPicPr>
            <p:cNvPr id="11" name="Picture 6" descr="Dream house Icon of Line style - Available in SVG, PNG, EPS, AI ...">
              <a:extLst>
                <a:ext uri="{FF2B5EF4-FFF2-40B4-BE49-F238E27FC236}">
                  <a16:creationId xmlns:a16="http://schemas.microsoft.com/office/drawing/2014/main" id="{82C4472E-DC14-4253-8F48-18CC9F2E41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67" b="98667" l="3556" r="97333">
                          <a14:foregroundMark x1="34222" y1="35556" x2="35111" y2="35556"/>
                          <a14:foregroundMark x1="28444" y1="59111" x2="28444" y2="57778"/>
                          <a14:foregroundMark x1="40889" y1="60000" x2="40889" y2="59556"/>
                          <a14:foregroundMark x1="36444" y1="70667" x2="36444" y2="70667"/>
                          <a14:foregroundMark x1="8000" y1="83556" x2="8000" y2="83556"/>
                          <a14:foregroundMark x1="3556" y1="89778" x2="3556" y2="89778"/>
                          <a14:foregroundMark x1="32444" y1="92000" x2="32444" y2="92000"/>
                          <a14:foregroundMark x1="71556" y1="91556" x2="71556" y2="91556"/>
                          <a14:foregroundMark x1="73333" y1="95556" x2="73333" y2="95556"/>
                          <a14:foregroundMark x1="50222" y1="98667" x2="50222" y2="98667"/>
                          <a14:foregroundMark x1="67556" y1="65778" x2="67556" y2="65778"/>
                          <a14:foregroundMark x1="86222" y1="56444" x2="86222" y2="56444"/>
                          <a14:foregroundMark x1="91556" y1="42222" x2="91556" y2="42222"/>
                          <a14:foregroundMark x1="81778" y1="3111" x2="81778" y2="3111"/>
                          <a14:foregroundMark x1="97333" y1="16444" x2="97333" y2="16444"/>
                          <a14:foregroundMark x1="76444" y1="12444" x2="76889" y2="12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375" y="1539222"/>
              <a:ext cx="3267802" cy="3267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AD847E-015A-44AB-A50E-69FDC16EB97E}"/>
                </a:ext>
              </a:extLst>
            </p:cNvPr>
            <p:cNvSpPr txBox="1"/>
            <p:nvPr/>
          </p:nvSpPr>
          <p:spPr>
            <a:xfrm>
              <a:off x="603158" y="4774747"/>
              <a:ext cx="10871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©iconscout.com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101866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 This expression is attached to a noun to compare two things. It is the equivalent to</a:t>
            </a:r>
          </a:p>
          <a:p>
            <a:r>
              <a:rPr lang="en-US" sz="2400" dirty="0"/>
              <a:t>   “different from ~” in English. It is used as “A</a:t>
            </a:r>
            <a:r>
              <a:rPr lang="ko-KR" altLang="en-US" sz="2400" dirty="0"/>
              <a:t>는 </a:t>
            </a:r>
            <a:r>
              <a:rPr lang="en-US" altLang="ko-KR" sz="2400" dirty="0"/>
              <a:t>B</a:t>
            </a:r>
            <a:r>
              <a:rPr lang="ko-KR" altLang="en-US" sz="2400" dirty="0"/>
              <a:t>와 달리</a:t>
            </a:r>
            <a:r>
              <a:rPr lang="en-US" altLang="ko-KR" sz="2400" dirty="0"/>
              <a:t>” or “B</a:t>
            </a:r>
            <a:r>
              <a:rPr lang="ko-KR" altLang="en-US" sz="2400" dirty="0"/>
              <a:t>와 달리 </a:t>
            </a:r>
            <a:r>
              <a:rPr lang="en-US" altLang="ko-KR" sz="2400" dirty="0"/>
              <a:t>A</a:t>
            </a:r>
            <a:r>
              <a:rPr lang="ko-KR" altLang="en-US" sz="2400" dirty="0"/>
              <a:t>는</a:t>
            </a:r>
            <a:r>
              <a:rPr lang="en-US" altLang="ko-KR" sz="2400" dirty="0"/>
              <a:t>”.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233616" y="2634623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서울과 달리 </a:t>
            </a:r>
            <a:r>
              <a:rPr lang="ko-KR" altLang="en-US" sz="3200" dirty="0"/>
              <a:t>이 지역에는 </a:t>
            </a:r>
            <a:r>
              <a:rPr lang="en-US" altLang="ko-KR" sz="3200" dirty="0"/>
              <a:t>5</a:t>
            </a:r>
            <a:r>
              <a:rPr lang="ko-KR" altLang="en-US" sz="3200" dirty="0"/>
              <a:t>층 이하의 낮은 아파트들이 많다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233616" y="337245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0000"/>
                </a:solidFill>
              </a:rPr>
              <a:t>10</a:t>
            </a:r>
            <a:r>
              <a:rPr lang="ko-KR" altLang="en-US" sz="3200" b="1" dirty="0">
                <a:solidFill>
                  <a:srgbClr val="FF0000"/>
                </a:solidFill>
              </a:rPr>
              <a:t>년 전과 달리 </a:t>
            </a:r>
            <a:r>
              <a:rPr lang="ko-KR" altLang="en-US" sz="3200" dirty="0"/>
              <a:t>지금은 </a:t>
            </a:r>
            <a:r>
              <a:rPr lang="en-US" altLang="ko-KR" sz="3200" dirty="0"/>
              <a:t>1</a:t>
            </a:r>
            <a:r>
              <a:rPr lang="ko-KR" altLang="en-US" sz="3200" dirty="0"/>
              <a:t>인 가구를 위한 가전제품을 어디에서나 </a:t>
            </a:r>
            <a:endParaRPr lang="en-US" altLang="ko-KR" sz="3200" dirty="0"/>
          </a:p>
          <a:p>
            <a:r>
              <a:rPr lang="ko-KR" altLang="en-US" sz="3200" dirty="0"/>
              <a:t>살 수 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233616" y="4602726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온돌을 사용한 </a:t>
            </a:r>
            <a:r>
              <a:rPr lang="ko-KR" altLang="en-US" sz="3200" b="1" dirty="0">
                <a:solidFill>
                  <a:srgbClr val="FF0000"/>
                </a:solidFill>
              </a:rPr>
              <a:t>과거와 달리 </a:t>
            </a:r>
            <a:r>
              <a:rPr lang="ko-KR" altLang="en-US" sz="3200" dirty="0"/>
              <a:t>요즘에는 보일러 난방을 사용한다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15120" y="51926"/>
            <a:ext cx="3105457" cy="11993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B65FAA-52E1-4EE4-AA01-3130113CACC7}"/>
              </a:ext>
            </a:extLst>
          </p:cNvPr>
          <p:cNvSpPr/>
          <p:nvPr/>
        </p:nvSpPr>
        <p:spPr>
          <a:xfrm>
            <a:off x="593834" y="240359"/>
            <a:ext cx="5977946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~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 </a:t>
            </a:r>
            <a:r>
              <a:rPr lang="ko-KR" altLang="en-US" sz="3200" dirty="0">
                <a:latin typeface="+mn-ea"/>
              </a:rPr>
              <a:t>달리</a:t>
            </a:r>
            <a:endParaRPr lang="en-US" sz="32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049518" y="5278636"/>
            <a:ext cx="7142480" cy="9732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1672</Words>
  <Application>Microsoft Office PowerPoint</Application>
  <PresentationFormat>Widescreen</PresentationFormat>
  <Paragraphs>310</Paragraphs>
  <Slides>25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Haan YGodic 230</vt:lpstr>
      <vt:lpstr>hurme_no2-webfont</vt:lpstr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Hyunkyu Yi</cp:lastModifiedBy>
  <cp:revision>41</cp:revision>
  <dcterms:created xsi:type="dcterms:W3CDTF">2020-04-18T22:55:50Z</dcterms:created>
  <dcterms:modified xsi:type="dcterms:W3CDTF">2020-05-06T03:05:07Z</dcterms:modified>
</cp:coreProperties>
</file>